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310" r:id="rId3"/>
    <p:sldId id="319" r:id="rId4"/>
    <p:sldId id="268" r:id="rId5"/>
    <p:sldId id="320" r:id="rId6"/>
    <p:sldId id="260" r:id="rId7"/>
    <p:sldId id="289" r:id="rId8"/>
    <p:sldId id="290" r:id="rId9"/>
    <p:sldId id="336" r:id="rId10"/>
    <p:sldId id="262" r:id="rId11"/>
    <p:sldId id="287" r:id="rId12"/>
    <p:sldId id="291" r:id="rId13"/>
    <p:sldId id="292" r:id="rId14"/>
    <p:sldId id="293" r:id="rId15"/>
    <p:sldId id="294" r:id="rId16"/>
    <p:sldId id="295" r:id="rId17"/>
    <p:sldId id="324" r:id="rId18"/>
    <p:sldId id="325" r:id="rId19"/>
    <p:sldId id="326" r:id="rId20"/>
    <p:sldId id="327" r:id="rId21"/>
    <p:sldId id="337" r:id="rId22"/>
    <p:sldId id="328" r:id="rId23"/>
    <p:sldId id="329" r:id="rId24"/>
    <p:sldId id="330" r:id="rId25"/>
    <p:sldId id="331" r:id="rId26"/>
    <p:sldId id="332" r:id="rId27"/>
    <p:sldId id="312" r:id="rId28"/>
    <p:sldId id="300" r:id="rId29"/>
    <p:sldId id="313" r:id="rId30"/>
    <p:sldId id="302" r:id="rId31"/>
    <p:sldId id="303" r:id="rId32"/>
    <p:sldId id="304" r:id="rId33"/>
    <p:sldId id="305" r:id="rId34"/>
    <p:sldId id="306" r:id="rId35"/>
    <p:sldId id="307" r:id="rId36"/>
    <p:sldId id="314" r:id="rId37"/>
    <p:sldId id="334" r:id="rId38"/>
    <p:sldId id="308" r:id="rId39"/>
    <p:sldId id="309" r:id="rId40"/>
    <p:sldId id="335" r:id="rId41"/>
    <p:sldId id="316" r:id="rId42"/>
    <p:sldId id="317" r:id="rId43"/>
    <p:sldId id="33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BD42EB-409F-407F-B031-9750BAB0E9AE}">
          <p14:sldIdLst/>
        </p14:section>
        <p14:section name="默认节" id="{1E6F37C5-13A6-4B0D-BEA5-CE147068D617}">
          <p14:sldIdLst>
            <p14:sldId id="257"/>
            <p14:sldId id="310"/>
            <p14:sldId id="319"/>
            <p14:sldId id="268"/>
            <p14:sldId id="320"/>
            <p14:sldId id="260"/>
            <p14:sldId id="289"/>
            <p14:sldId id="290"/>
            <p14:sldId id="336"/>
            <p14:sldId id="262"/>
            <p14:sldId id="287"/>
            <p14:sldId id="291"/>
            <p14:sldId id="292"/>
            <p14:sldId id="293"/>
            <p14:sldId id="294"/>
            <p14:sldId id="295"/>
            <p14:sldId id="324"/>
            <p14:sldId id="325"/>
            <p14:sldId id="326"/>
            <p14:sldId id="327"/>
            <p14:sldId id="337"/>
            <p14:sldId id="328"/>
            <p14:sldId id="329"/>
            <p14:sldId id="330"/>
            <p14:sldId id="331"/>
            <p14:sldId id="332"/>
            <p14:sldId id="312"/>
            <p14:sldId id="300"/>
            <p14:sldId id="313"/>
            <p14:sldId id="302"/>
            <p14:sldId id="303"/>
            <p14:sldId id="304"/>
            <p14:sldId id="305"/>
            <p14:sldId id="306"/>
            <p14:sldId id="307"/>
            <p14:sldId id="314"/>
            <p14:sldId id="334"/>
            <p14:sldId id="308"/>
            <p14:sldId id="309"/>
            <p14:sldId id="335"/>
            <p14:sldId id="316"/>
            <p14:sldId id="317"/>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ecky\Desktop\New%20Microsoft%20Excel%20Workshee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Becky\Desktop\New%20Microsoft%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a:lstStyle/>
          <a:p>
            <a:pPr>
              <a:defRPr sz="2400"/>
            </a:pPr>
            <a:r>
              <a:rPr lang="en-US" sz="2400" dirty="0">
                <a:latin typeface="Arial Unicode MS" panose="020B0604020202020204" pitchFamily="34" charset="-122"/>
                <a:ea typeface="Arial Unicode MS" panose="020B0604020202020204" pitchFamily="34" charset="-122"/>
                <a:cs typeface="Arial Unicode MS" panose="020B0604020202020204" pitchFamily="34" charset="-122"/>
              </a:rPr>
              <a:t>Favorite drink</a:t>
            </a:r>
            <a:endParaRPr lang="zh-CN" sz="2400" dirty="0">
              <a:latin typeface="Arial Unicode MS" panose="020B0604020202020204" pitchFamily="34" charset="-122"/>
              <a:ea typeface="Arial Unicode MS" panose="020B0604020202020204" pitchFamily="34" charset="-122"/>
              <a:cs typeface="Arial Unicode MS" panose="020B0604020202020204" pitchFamily="34" charset="-122"/>
            </a:endParaRPr>
          </a:p>
        </c:rich>
      </c:tx>
      <c:layout>
        <c:manualLayout>
          <c:xMode val="edge"/>
          <c:yMode val="edge"/>
          <c:x val="0.28407234101871282"/>
          <c:y val="1.3923891497435958E-2"/>
        </c:manualLayout>
      </c:layout>
      <c:overlay val="0"/>
    </c:title>
    <c:autoTitleDeleted val="0"/>
    <c:plotArea>
      <c:layout/>
      <c:barChart>
        <c:barDir val="col"/>
        <c:grouping val="clustered"/>
        <c:varyColors val="0"/>
        <c:ser>
          <c:idx val="0"/>
          <c:order val="0"/>
          <c:tx>
            <c:strRef>
              <c:f>Sheet1!$A$2</c:f>
              <c:strCache>
                <c:ptCount val="1"/>
                <c:pt idx="0">
                  <c:v>Frequency</c:v>
                </c:pt>
              </c:strCache>
            </c:strRef>
          </c:tx>
          <c:invertIfNegative val="0"/>
          <c:dLbls>
            <c:spPr>
              <a:noFill/>
              <a:ln>
                <a:noFill/>
              </a:ln>
              <a:effectLst/>
            </c:spPr>
            <c:txPr>
              <a:bodyPr/>
              <a:lstStyle/>
              <a:p>
                <a:pPr>
                  <a:defRPr sz="1600"/>
                </a:pPr>
                <a:endParaRPr lang="zh-CN"/>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Sheet1!$B$1:$F$1</c:f>
              <c:strCache>
                <c:ptCount val="5"/>
                <c:pt idx="0">
                  <c:v>Orange Juice</c:v>
                </c:pt>
                <c:pt idx="1">
                  <c:v>Apple Juice</c:v>
                </c:pt>
                <c:pt idx="2">
                  <c:v>Coca Cola</c:v>
                </c:pt>
                <c:pt idx="3">
                  <c:v>Pepsi</c:v>
                </c:pt>
                <c:pt idx="4">
                  <c:v>Lulu</c:v>
                </c:pt>
              </c:strCache>
            </c:strRef>
          </c:cat>
          <c:val>
            <c:numRef>
              <c:f>Sheet1!$B$2:$F$2</c:f>
              <c:numCache>
                <c:formatCode>General</c:formatCode>
                <c:ptCount val="5"/>
                <c:pt idx="0">
                  <c:v>7</c:v>
                </c:pt>
                <c:pt idx="1">
                  <c:v>8</c:v>
                </c:pt>
                <c:pt idx="2">
                  <c:v>17</c:v>
                </c:pt>
                <c:pt idx="3">
                  <c:v>7</c:v>
                </c:pt>
                <c:pt idx="4">
                  <c:v>11</c:v>
                </c:pt>
              </c:numCache>
            </c:numRef>
          </c:val>
          <c:extLst xmlns:c16r2="http://schemas.microsoft.com/office/drawing/2015/06/chart">
            <c:ext xmlns:c16="http://schemas.microsoft.com/office/drawing/2014/chart" uri="{C3380CC4-5D6E-409C-BE32-E72D297353CC}">
              <c16:uniqueId val="{00000000-681C-42C0-961F-9F262048B161}"/>
            </c:ext>
          </c:extLst>
        </c:ser>
        <c:dLbls>
          <c:showLegendKey val="0"/>
          <c:showVal val="0"/>
          <c:showCatName val="0"/>
          <c:showSerName val="0"/>
          <c:showPercent val="0"/>
          <c:showBubbleSize val="0"/>
        </c:dLbls>
        <c:gapWidth val="150"/>
        <c:axId val="405454760"/>
        <c:axId val="405453192"/>
      </c:barChart>
      <c:catAx>
        <c:axId val="405454760"/>
        <c:scaling>
          <c:orientation val="minMax"/>
        </c:scaling>
        <c:delete val="0"/>
        <c:axPos val="b"/>
        <c:numFmt formatCode="General" sourceLinked="0"/>
        <c:majorTickMark val="out"/>
        <c:minorTickMark val="none"/>
        <c:tickLblPos val="nextTo"/>
        <c:txPr>
          <a:bodyPr/>
          <a:lstStyle/>
          <a:p>
            <a:pPr>
              <a:defRPr sz="2000"/>
            </a:pPr>
            <a:endParaRPr lang="zh-CN"/>
          </a:p>
        </c:txPr>
        <c:crossAx val="405453192"/>
        <c:crosses val="autoZero"/>
        <c:auto val="1"/>
        <c:lblAlgn val="ctr"/>
        <c:lblOffset val="100"/>
        <c:noMultiLvlLbl val="0"/>
      </c:catAx>
      <c:valAx>
        <c:axId val="405453192"/>
        <c:scaling>
          <c:orientation val="minMax"/>
        </c:scaling>
        <c:delete val="1"/>
        <c:axPos val="l"/>
        <c:numFmt formatCode="General" sourceLinked="1"/>
        <c:majorTickMark val="out"/>
        <c:minorTickMark val="none"/>
        <c:tickLblPos val="nextTo"/>
        <c:crossAx val="405454760"/>
        <c:crosses val="autoZero"/>
        <c:crossBetween val="between"/>
      </c:valAx>
    </c:plotArea>
    <c:legend>
      <c:legendPos val="r"/>
      <c:legendEntry>
        <c:idx val="0"/>
        <c:txPr>
          <a:bodyPr/>
          <a:lstStyle/>
          <a:p>
            <a:pPr>
              <a:defRPr sz="2000" baseline="0"/>
            </a:pPr>
            <a:endParaRPr lang="zh-CN"/>
          </a:p>
        </c:txPr>
      </c:legendEntry>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3200" b="1" i="0" u="none" strike="noStrike" kern="1200" baseline="0">
                <a:solidFill>
                  <a:sysClr val="windowText" lastClr="000000"/>
                </a:solidFill>
                <a:latin typeface="+mn-lt"/>
                <a:ea typeface="+mn-ea"/>
                <a:cs typeface="+mn-cs"/>
              </a:defRPr>
            </a:pPr>
            <a:r>
              <a:rPr lang="en-US" altLang="zh-CN" sz="3200" b="1" i="0" baseline="0">
                <a:effectLst/>
              </a:rPr>
              <a:t>Favorite drink </a:t>
            </a:r>
            <a:endParaRPr lang="zh-CN" altLang="zh-CN" sz="3200">
              <a:effectLst/>
            </a:endParaRPr>
          </a:p>
        </c:rich>
      </c:tx>
      <c:layout>
        <c:manualLayout>
          <c:xMode val="edge"/>
          <c:yMode val="edge"/>
          <c:x val="0.19056464486402094"/>
          <c:y val="2.657619473026589E-2"/>
        </c:manualLayout>
      </c:layout>
      <c:overlay val="0"/>
    </c:title>
    <c:autoTitleDeleted val="0"/>
    <c:plotArea>
      <c:layout/>
      <c:pieChart>
        <c:varyColors val="1"/>
        <c:ser>
          <c:idx val="1"/>
          <c:order val="1"/>
          <c:tx>
            <c:strRef>
              <c:f>Sheet1!$A$3</c:f>
              <c:strCache>
                <c:ptCount val="1"/>
                <c:pt idx="0">
                  <c:v>Percentage</c:v>
                </c:pt>
              </c:strCache>
            </c:strRef>
          </c:tx>
          <c:dLbls>
            <c:spPr>
              <a:noFill/>
              <a:ln>
                <a:noFill/>
              </a:ln>
              <a:effectLst/>
            </c:spPr>
            <c:txPr>
              <a:bodyPr/>
              <a:lstStyle/>
              <a:p>
                <a:pPr>
                  <a:defRPr sz="2400"/>
                </a:pPr>
                <a:endParaRPr lang="zh-CN"/>
              </a:p>
            </c:txPr>
            <c:showLegendKey val="0"/>
            <c:showVal val="0"/>
            <c:showCatName val="0"/>
            <c:showSerName val="0"/>
            <c:showPercent val="1"/>
            <c:showBubbleSize val="0"/>
            <c:showLeaderLines val="1"/>
            <c:extLst xmlns:c16r2="http://schemas.microsoft.com/office/drawing/2015/06/chart">
              <c:ext xmlns:c15="http://schemas.microsoft.com/office/drawing/2012/chart" uri="{CE6537A1-D6FC-4f65-9D91-7224C49458BB}">
                <c15:layout/>
              </c:ext>
            </c:extLst>
          </c:dLbls>
          <c:cat>
            <c:strRef>
              <c:f>Sheet1!$B$1:$F$1</c:f>
              <c:strCache>
                <c:ptCount val="5"/>
                <c:pt idx="0">
                  <c:v>Orange Juice</c:v>
                </c:pt>
                <c:pt idx="1">
                  <c:v>Apple Juice</c:v>
                </c:pt>
                <c:pt idx="2">
                  <c:v>Coca Cola</c:v>
                </c:pt>
                <c:pt idx="3">
                  <c:v>Pepsi</c:v>
                </c:pt>
                <c:pt idx="4">
                  <c:v>Lulu</c:v>
                </c:pt>
              </c:strCache>
            </c:strRef>
          </c:cat>
          <c:val>
            <c:numRef>
              <c:f>Sheet1!$B$3:$F$3</c:f>
              <c:numCache>
                <c:formatCode>General</c:formatCode>
                <c:ptCount val="5"/>
                <c:pt idx="0">
                  <c:v>14</c:v>
                </c:pt>
                <c:pt idx="1">
                  <c:v>16</c:v>
                </c:pt>
                <c:pt idx="2">
                  <c:v>34</c:v>
                </c:pt>
                <c:pt idx="3">
                  <c:v>14</c:v>
                </c:pt>
                <c:pt idx="4">
                  <c:v>22</c:v>
                </c:pt>
              </c:numCache>
            </c:numRef>
          </c:val>
          <c:extLst xmlns:c16r2="http://schemas.microsoft.com/office/drawing/2015/06/chart">
            <c:ext xmlns:c16="http://schemas.microsoft.com/office/drawing/2014/chart" uri="{C3380CC4-5D6E-409C-BE32-E72D297353CC}">
              <c16:uniqueId val="{00000000-99D3-4AE8-8F66-63FAF97EEB47}"/>
            </c:ext>
          </c:extLst>
        </c:ser>
        <c:ser>
          <c:idx val="0"/>
          <c:order val="0"/>
          <c:tx>
            <c:strRef>
              <c:f>Sheet1!$A$2</c:f>
              <c:strCache>
                <c:ptCount val="1"/>
                <c:pt idx="0">
                  <c:v>Frequency</c:v>
                </c:pt>
              </c:strCache>
            </c:strRef>
          </c:tx>
          <c:dLbls>
            <c:spPr>
              <a:noFill/>
              <a:ln>
                <a:noFill/>
              </a:ln>
              <a:effectLst/>
            </c:spPr>
            <c:showLegendKey val="0"/>
            <c:showVal val="0"/>
            <c:showCatName val="0"/>
            <c:showSerName val="0"/>
            <c:showPercent val="1"/>
            <c:showBubbleSize val="0"/>
            <c:showLeaderLines val="1"/>
            <c:extLst xmlns:c16r2="http://schemas.microsoft.com/office/drawing/2015/06/chart">
              <c:ext xmlns:c15="http://schemas.microsoft.com/office/drawing/2012/chart" uri="{CE6537A1-D6FC-4f65-9D91-7224C49458BB}"/>
            </c:extLst>
          </c:dLbls>
          <c:cat>
            <c:strRef>
              <c:f>Sheet1!$B$1:$F$1</c:f>
              <c:strCache>
                <c:ptCount val="5"/>
                <c:pt idx="0">
                  <c:v>Orange Juice</c:v>
                </c:pt>
                <c:pt idx="1">
                  <c:v>Apple Juice</c:v>
                </c:pt>
                <c:pt idx="2">
                  <c:v>Coca Cola</c:v>
                </c:pt>
                <c:pt idx="3">
                  <c:v>Pepsi</c:v>
                </c:pt>
                <c:pt idx="4">
                  <c:v>Lulu</c:v>
                </c:pt>
              </c:strCache>
            </c:strRef>
          </c:cat>
          <c:val>
            <c:numRef>
              <c:f>Sheet1!$B$2:$F$2</c:f>
              <c:numCache>
                <c:formatCode>General</c:formatCode>
                <c:ptCount val="5"/>
                <c:pt idx="0">
                  <c:v>7</c:v>
                </c:pt>
                <c:pt idx="1">
                  <c:v>8</c:v>
                </c:pt>
                <c:pt idx="2">
                  <c:v>17</c:v>
                </c:pt>
                <c:pt idx="3">
                  <c:v>7</c:v>
                </c:pt>
                <c:pt idx="4">
                  <c:v>11</c:v>
                </c:pt>
              </c:numCache>
            </c:numRef>
          </c:val>
          <c:extLst xmlns:c16r2="http://schemas.microsoft.com/office/drawing/2015/06/chart">
            <c:ext xmlns:c16="http://schemas.microsoft.com/office/drawing/2014/chart" uri="{C3380CC4-5D6E-409C-BE32-E72D297353CC}">
              <c16:uniqueId val="{00000001-99D3-4AE8-8F66-63FAF97EEB47}"/>
            </c:ext>
          </c:extLst>
        </c:ser>
        <c:dLbls>
          <c:showLegendKey val="0"/>
          <c:showVal val="0"/>
          <c:showCatName val="0"/>
          <c:showSerName val="0"/>
          <c:showPercent val="1"/>
          <c:showBubbleSize val="0"/>
          <c:showLeaderLines val="1"/>
        </c:dLbls>
        <c:firstSliceAng val="0"/>
      </c:pieChart>
    </c:plotArea>
    <c:legend>
      <c:legendPos val="r"/>
      <c:layout>
        <c:manualLayout>
          <c:xMode val="edge"/>
          <c:yMode val="edge"/>
          <c:x val="0.72237119852180165"/>
          <c:y val="0.38063807217767281"/>
          <c:w val="0.26648968828024955"/>
          <c:h val="0.42754762408438635"/>
        </c:manualLayout>
      </c:layout>
      <c:overlay val="0"/>
      <c:txPr>
        <a:bodyPr/>
        <a:lstStyle/>
        <a:p>
          <a:pPr>
            <a:defRPr sz="2000"/>
          </a:pPr>
          <a:endParaRPr lang="zh-CN"/>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1EC6D-9C7D-4EF6-AC7D-990B49DF0363}" type="datetimeFigureOut">
              <a:rPr lang="zh-CN" altLang="en-US" smtClean="0"/>
              <a:t>2020/11/27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43D5D-A629-4DC7-9CEF-1CBA7F2A9459}" type="slidenum">
              <a:rPr lang="zh-CN" altLang="en-US" smtClean="0"/>
              <a:t>‹#›</a:t>
            </a:fld>
            <a:endParaRPr lang="zh-CN" altLang="en-US"/>
          </a:p>
        </p:txBody>
      </p:sp>
    </p:spTree>
    <p:extLst>
      <p:ext uri="{BB962C8B-B14F-4D97-AF65-F5344CB8AC3E}">
        <p14:creationId xmlns:p14="http://schemas.microsoft.com/office/powerpoint/2010/main" val="4232712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40BC416D-2770-450E-9788-B6B488746B55}" type="slidenum">
              <a:rPr lang="zh-CN" altLang="en-US" smtClean="0"/>
              <a:t>41</a:t>
            </a:fld>
            <a:endParaRPr lang="zh-CN" altLang="en-US"/>
          </a:p>
        </p:txBody>
      </p:sp>
    </p:spTree>
    <p:extLst>
      <p:ext uri="{BB962C8B-B14F-4D97-AF65-F5344CB8AC3E}">
        <p14:creationId xmlns:p14="http://schemas.microsoft.com/office/powerpoint/2010/main" val="128117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BC416D-2770-450E-9788-B6B488746B55}" type="slidenum">
              <a:rPr lang="zh-CN" altLang="en-US" smtClean="0"/>
              <a:t>43</a:t>
            </a:fld>
            <a:endParaRPr lang="zh-CN" altLang="en-US"/>
          </a:p>
        </p:txBody>
      </p:sp>
    </p:spTree>
    <p:extLst>
      <p:ext uri="{BB962C8B-B14F-4D97-AF65-F5344CB8AC3E}">
        <p14:creationId xmlns:p14="http://schemas.microsoft.com/office/powerpoint/2010/main" val="2566478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1995994F-3125-479E-9965-AD414F2130AF}"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0BF194-E99C-40F9-8BD5-64F1060EF74C}"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683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0BF194-E99C-40F9-8BD5-64F1060EF74C}" type="slidenum">
              <a:rPr lang="zh-CN" altLang="en-US" smtClean="0"/>
              <a:t>‹#›</a:t>
            </a:fld>
            <a:endParaRPr lang="zh-CN" altLang="en-US"/>
          </a:p>
        </p:txBody>
      </p:sp>
    </p:spTree>
    <p:extLst>
      <p:ext uri="{BB962C8B-B14F-4D97-AF65-F5344CB8AC3E}">
        <p14:creationId xmlns:p14="http://schemas.microsoft.com/office/powerpoint/2010/main" val="1805450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0BF194-E99C-40F9-8BD5-64F1060EF74C}"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757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0BF194-E99C-40F9-8BD5-64F1060EF74C}" type="slidenum">
              <a:rPr lang="zh-CN" altLang="en-US" smtClean="0"/>
              <a:t>‹#›</a:t>
            </a:fld>
            <a:endParaRPr lang="zh-CN" altLang="en-US"/>
          </a:p>
        </p:txBody>
      </p:sp>
    </p:spTree>
    <p:extLst>
      <p:ext uri="{BB962C8B-B14F-4D97-AF65-F5344CB8AC3E}">
        <p14:creationId xmlns:p14="http://schemas.microsoft.com/office/powerpoint/2010/main" val="7763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10BF194-E99C-40F9-8BD5-64F1060EF74C}"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33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0BF194-E99C-40F9-8BD5-64F1060EF74C}" type="slidenum">
              <a:rPr lang="zh-CN" altLang="en-US" smtClean="0"/>
              <a:t>‹#›</a:t>
            </a:fld>
            <a:endParaRPr lang="zh-CN" altLang="en-US"/>
          </a:p>
        </p:txBody>
      </p:sp>
    </p:spTree>
    <p:extLst>
      <p:ext uri="{BB962C8B-B14F-4D97-AF65-F5344CB8AC3E}">
        <p14:creationId xmlns:p14="http://schemas.microsoft.com/office/powerpoint/2010/main" val="330966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10BF194-E99C-40F9-8BD5-64F1060EF74C}" type="slidenum">
              <a:rPr lang="zh-CN" altLang="en-US" smtClean="0"/>
              <a:t>‹#›</a:t>
            </a:fld>
            <a:endParaRPr lang="zh-CN" altLang="en-US"/>
          </a:p>
        </p:txBody>
      </p:sp>
    </p:spTree>
    <p:extLst>
      <p:ext uri="{BB962C8B-B14F-4D97-AF65-F5344CB8AC3E}">
        <p14:creationId xmlns:p14="http://schemas.microsoft.com/office/powerpoint/2010/main" val="2786125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10BF194-E99C-40F9-8BD5-64F1060EF74C}" type="slidenum">
              <a:rPr lang="zh-CN" altLang="en-US" smtClean="0"/>
              <a:t>‹#›</a:t>
            </a:fld>
            <a:endParaRPr lang="zh-CN" altLang="en-US"/>
          </a:p>
        </p:txBody>
      </p:sp>
    </p:spTree>
    <p:extLst>
      <p:ext uri="{BB962C8B-B14F-4D97-AF65-F5344CB8AC3E}">
        <p14:creationId xmlns:p14="http://schemas.microsoft.com/office/powerpoint/2010/main" val="1704148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10BF194-E99C-40F9-8BD5-64F1060EF74C}" type="slidenum">
              <a:rPr lang="zh-CN" altLang="en-US" smtClean="0"/>
              <a:t>‹#›</a:t>
            </a:fld>
            <a:endParaRPr lang="zh-CN" altLang="en-US"/>
          </a:p>
        </p:txBody>
      </p:sp>
    </p:spTree>
    <p:extLst>
      <p:ext uri="{BB962C8B-B14F-4D97-AF65-F5344CB8AC3E}">
        <p14:creationId xmlns:p14="http://schemas.microsoft.com/office/powerpoint/2010/main" val="2269991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0BF194-E99C-40F9-8BD5-64F1060EF74C}" type="slidenum">
              <a:rPr lang="zh-CN" altLang="en-US" smtClean="0"/>
              <a:t>‹#›</a:t>
            </a:fld>
            <a:endParaRPr lang="zh-CN" altLang="en-US"/>
          </a:p>
        </p:txBody>
      </p:sp>
    </p:spTree>
    <p:extLst>
      <p:ext uri="{BB962C8B-B14F-4D97-AF65-F5344CB8AC3E}">
        <p14:creationId xmlns:p14="http://schemas.microsoft.com/office/powerpoint/2010/main" val="3548990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995994F-3125-479E-9965-AD414F2130AF}" type="datetimeFigureOut">
              <a:rPr lang="zh-CN" altLang="en-US" smtClean="0"/>
              <a:t>2020/11/27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10BF194-E99C-40F9-8BD5-64F1060EF74C}"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13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995994F-3125-479E-9965-AD414F2130AF}" type="datetimeFigureOut">
              <a:rPr lang="zh-CN" altLang="en-US" smtClean="0"/>
              <a:t>2020/11/27</a:t>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10BF194-E99C-40F9-8BD5-64F1060EF74C}"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0269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zhfengwise@xum.edu.cn" TargetMode="Externa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wise.xmu.edu.cn/people/faculty/c64e076d-1662-4b7f-9aca-e20e0a39e5c5.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wmf"/><Relationship Id="rId5" Type="http://schemas.openxmlformats.org/officeDocument/2006/relationships/oleObject" Target="../embeddings/oleObject3.bin"/><Relationship Id="rId4" Type="http://schemas.openxmlformats.org/officeDocument/2006/relationships/image" Target="../media/image32.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6.wmf"/><Relationship Id="rId5" Type="http://schemas.openxmlformats.org/officeDocument/2006/relationships/oleObject" Target="../embeddings/oleObject6.bin"/><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40.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9.wmf"/><Relationship Id="rId5" Type="http://schemas.openxmlformats.org/officeDocument/2006/relationships/oleObject" Target="../embeddings/oleObject8.bin"/><Relationship Id="rId4" Type="http://schemas.openxmlformats.org/officeDocument/2006/relationships/image" Target="../media/image38.wmf"/></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l.xmu.edu.cn/" TargetMode="External"/><Relationship Id="rId2" Type="http://schemas.openxmlformats.org/officeDocument/2006/relationships/hyperlink" Target="http://wise.xmu.edu.cn/english/people/faculty/1f814b2e-bc46-4dad-8645-18306f7f851b.html" TargetMode="External"/><Relationship Id="rId1" Type="http://schemas.openxmlformats.org/officeDocument/2006/relationships/slideLayout" Target="../slideLayouts/slideLayout2.xml"/><Relationship Id="rId4" Type="http://schemas.openxmlformats.org/officeDocument/2006/relationships/hyperlink" Target="https://www.r-project.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istory.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Syllabus_CDA%202017.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Syllabus_CDA%202017.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2135560" y="4744775"/>
            <a:ext cx="5233687" cy="1894362"/>
          </a:xfrm>
        </p:spPr>
        <p:txBody>
          <a:bodyPr>
            <a:normAutofit fontScale="90000"/>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Categorical Data Analysis</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 name="副标题 4"/>
          <p:cNvSpPr>
            <a:spLocks noGrp="1"/>
          </p:cNvSpPr>
          <p:nvPr>
            <p:ph type="subTitle" idx="1"/>
          </p:nvPr>
        </p:nvSpPr>
        <p:spPr>
          <a:xfrm>
            <a:off x="8502910" y="5259908"/>
            <a:ext cx="2657718" cy="864096"/>
          </a:xfrm>
        </p:spPr>
        <p:txBody>
          <a:bodyPr>
            <a:normAutofit fontScale="85000" lnSpcReduction="10000"/>
          </a:bodyPr>
          <a:lstStyle/>
          <a:p>
            <a:endParaRPr lang="en-US" altLang="zh-CN" dirty="0"/>
          </a:p>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Lecturer: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Zhenghui</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FENG </a:t>
            </a:r>
          </a:p>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zhfengwise@xmu.edu.cn</a:t>
            </a:r>
          </a:p>
        </p:txBody>
      </p:sp>
      <p:sp>
        <p:nvSpPr>
          <p:cNvPr id="7" name="页脚占位符 6"/>
          <p:cNvSpPr>
            <a:spLocks noGrp="1"/>
          </p:cNvSpPr>
          <p:nvPr>
            <p:ph type="ftr" sz="quarter" idx="11"/>
          </p:nvPr>
        </p:nvSpPr>
        <p:spPr/>
        <p:txBody>
          <a:bodyPr/>
          <a:lstStyle/>
          <a:p>
            <a:r>
              <a:rPr lang="en-US" altLang="zh-CN" dirty="0" err="1"/>
              <a:t>Zhenghui</a:t>
            </a:r>
            <a:r>
              <a:rPr lang="en-US" altLang="zh-CN" dirty="0"/>
              <a:t> Feng, SOE &amp; WISE, Xiamen U</a:t>
            </a:r>
            <a:endParaRPr lang="zh-CN" altLang="en-US" dirty="0"/>
          </a:p>
        </p:txBody>
      </p:sp>
    </p:spTree>
    <p:extLst>
      <p:ext uri="{BB962C8B-B14F-4D97-AF65-F5344CB8AC3E}">
        <p14:creationId xmlns:p14="http://schemas.microsoft.com/office/powerpoint/2010/main" val="1830029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Syllabus</a:t>
            </a:r>
            <a:endPar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内容占位符 2"/>
          <p:cNvSpPr>
            <a:spLocks noGrp="1"/>
          </p:cNvSpPr>
          <p:nvPr>
            <p:ph idx="1"/>
          </p:nvPr>
        </p:nvSpPr>
        <p:spPr>
          <a:xfrm>
            <a:off x="2222758" y="1805163"/>
            <a:ext cx="7467600" cy="4133056"/>
          </a:xfrm>
        </p:spPr>
        <p:txBody>
          <a:bodyPr>
            <a:normAutofit fontScale="85000" lnSpcReduction="20000"/>
          </a:bodyPr>
          <a:lstStyle/>
          <a:p>
            <a:pPr>
              <a:lnSpc>
                <a:spcPct val="150000"/>
              </a:lnSpc>
            </a:pPr>
            <a:r>
              <a:rPr lang="en-US" altLang="zh-CN" sz="2200" b="1" dirty="0">
                <a:latin typeface="Arial Unicode MS" panose="020B0604020202020204" pitchFamily="34" charset="-122"/>
                <a:ea typeface="Arial Unicode MS" panose="020B0604020202020204" pitchFamily="34" charset="-122"/>
                <a:cs typeface="Arial Unicode MS" panose="020B0604020202020204" pitchFamily="34" charset="-122"/>
              </a:rPr>
              <a:t>Course Outline</a:t>
            </a:r>
            <a:endParaRPr lang="zh-CN" altLang="zh-CN" sz="22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Preface   </a:t>
            </a:r>
            <a:endParaRPr lang="zh-CN" altLang="zh-CN" sz="22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Chapter 1. Introduction</a:t>
            </a:r>
            <a:endParaRPr lang="zh-CN" altLang="zh-CN" sz="22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Chapter 2. Contingency Tables</a:t>
            </a:r>
            <a:endParaRPr lang="zh-CN" altLang="zh-CN" sz="22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Chapter 3. Generalized Linear Models</a:t>
            </a:r>
            <a:endParaRPr lang="zh-CN" altLang="zh-CN" sz="2200"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Chapter 4. Logistic Regression</a:t>
            </a:r>
          </a:p>
          <a:p>
            <a:pPr lvl="1">
              <a:lnSpc>
                <a:spcPct val="150000"/>
              </a:lnSpc>
            </a:pP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Chapter 5. Building and Applying Logistic                                                                                                                           	         Regression Models</a:t>
            </a:r>
          </a:p>
          <a:p>
            <a:pPr lvl="1">
              <a:lnSpc>
                <a:spcPct val="150000"/>
              </a:lnSpc>
            </a:pPr>
            <a:r>
              <a:rPr lang="en-US" altLang="zh-CN" sz="2200" dirty="0">
                <a:latin typeface="Arial Unicode MS" panose="020B0604020202020204" pitchFamily="34" charset="-122"/>
                <a:ea typeface="Arial Unicode MS" panose="020B0604020202020204" pitchFamily="34" charset="-122"/>
                <a:cs typeface="Arial Unicode MS" panose="020B0604020202020204" pitchFamily="34" charset="-122"/>
              </a:rPr>
              <a:t>Chapter 6. Multicategory Logit Models</a:t>
            </a:r>
          </a:p>
        </p:txBody>
      </p:sp>
      <p:sp>
        <p:nvSpPr>
          <p:cNvPr id="5" name="页脚占位符 4"/>
          <p:cNvSpPr>
            <a:spLocks noGrp="1"/>
          </p:cNvSpPr>
          <p:nvPr>
            <p:ph type="ftr" sz="quarter" idx="11"/>
          </p:nvPr>
        </p:nvSpPr>
        <p:spPr/>
        <p:txBody>
          <a:bodyPr/>
          <a:lstStyle/>
          <a:p>
            <a:r>
              <a:rPr lang="en-US" altLang="zh-CN"/>
              <a:t>Zhenghui Feng, SOE &amp; WISE, Xiamen U</a:t>
            </a:r>
            <a:endParaRPr lang="zh-CN" altLang="en-US"/>
          </a:p>
        </p:txBody>
      </p:sp>
      <p:sp>
        <p:nvSpPr>
          <p:cNvPr id="6" name="灯片编号占位符 5"/>
          <p:cNvSpPr>
            <a:spLocks noGrp="1"/>
          </p:cNvSpPr>
          <p:nvPr>
            <p:ph type="sldNum" sz="quarter" idx="12"/>
          </p:nvPr>
        </p:nvSpPr>
        <p:spPr>
          <a:xfrm>
            <a:off x="10058400" y="5734050"/>
            <a:ext cx="609600" cy="520700"/>
          </a:xfrm>
        </p:spPr>
        <p:txBody>
          <a:bodyPr/>
          <a:lstStyle/>
          <a:p>
            <a:endParaRPr lang="zh-CN" altLang="en-US" dirty="0"/>
          </a:p>
        </p:txBody>
      </p:sp>
    </p:spTree>
    <p:extLst>
      <p:ext uri="{BB962C8B-B14F-4D97-AF65-F5344CB8AC3E}">
        <p14:creationId xmlns:p14="http://schemas.microsoft.com/office/powerpoint/2010/main" val="3521366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a:t>Chapter 1  Introduction</a:t>
            </a:r>
            <a:endParaRPr lang="zh-CN" altLang="en-US" dirty="0"/>
          </a:p>
        </p:txBody>
      </p:sp>
      <p:sp>
        <p:nvSpPr>
          <p:cNvPr id="3" name="页脚占位符 2"/>
          <p:cNvSpPr>
            <a:spLocks noGrp="1"/>
          </p:cNvSpPr>
          <p:nvPr>
            <p:ph type="ftr" sz="quarter" idx="11"/>
          </p:nvPr>
        </p:nvSpPr>
        <p:spPr>
          <a:xfrm>
            <a:off x="6600057" y="6237312"/>
            <a:ext cx="4051487" cy="549234"/>
          </a:xfrm>
        </p:spPr>
        <p:txBody>
          <a:bodyPr/>
          <a:lstStyle/>
          <a:p>
            <a:r>
              <a:rPr lang="en-US" altLang="zh-CN" sz="1600" dirty="0" err="1"/>
              <a:t>Zhenghui</a:t>
            </a:r>
            <a:r>
              <a:rPr lang="en-US" altLang="zh-CN" sz="1600" dirty="0"/>
              <a:t> Feng, SOE &amp; WISE, Xiamen U</a:t>
            </a:r>
          </a:p>
        </p:txBody>
      </p:sp>
    </p:spTree>
    <p:extLst>
      <p:ext uri="{BB962C8B-B14F-4D97-AF65-F5344CB8AC3E}">
        <p14:creationId xmlns:p14="http://schemas.microsoft.com/office/powerpoint/2010/main" val="458608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Categorical Data Analysis (CDA)</a:t>
            </a:r>
            <a:endParaRPr lang="zh-CN" altLang="en-US" dirty="0"/>
          </a:p>
        </p:txBody>
      </p:sp>
      <p:sp>
        <p:nvSpPr>
          <p:cNvPr id="12"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5" name="Freeform 4"/>
          <p:cNvSpPr/>
          <p:nvPr/>
        </p:nvSpPr>
        <p:spPr>
          <a:xfrm>
            <a:off x="2787538" y="1901059"/>
            <a:ext cx="5900751" cy="1016000"/>
          </a:xfrm>
          <a:custGeom>
            <a:avLst/>
            <a:gdLst>
              <a:gd name="connsiteX0" fmla="*/ 0 w 5900751"/>
              <a:gd name="connsiteY0" fmla="*/ 101600 h 1016000"/>
              <a:gd name="connsiteX1" fmla="*/ 101600 w 5900751"/>
              <a:gd name="connsiteY1" fmla="*/ 0 h 1016000"/>
              <a:gd name="connsiteX2" fmla="*/ 5799151 w 5900751"/>
              <a:gd name="connsiteY2" fmla="*/ 0 h 1016000"/>
              <a:gd name="connsiteX3" fmla="*/ 5900751 w 5900751"/>
              <a:gd name="connsiteY3" fmla="*/ 101600 h 1016000"/>
              <a:gd name="connsiteX4" fmla="*/ 5900751 w 5900751"/>
              <a:gd name="connsiteY4" fmla="*/ 914400 h 1016000"/>
              <a:gd name="connsiteX5" fmla="*/ 5799151 w 5900751"/>
              <a:gd name="connsiteY5" fmla="*/ 1016000 h 1016000"/>
              <a:gd name="connsiteX6" fmla="*/ 101600 w 5900751"/>
              <a:gd name="connsiteY6" fmla="*/ 1016000 h 1016000"/>
              <a:gd name="connsiteX7" fmla="*/ 0 w 5900751"/>
              <a:gd name="connsiteY7" fmla="*/ 914400 h 1016000"/>
              <a:gd name="connsiteX8" fmla="*/ 0 w 5900751"/>
              <a:gd name="connsiteY8" fmla="*/ 101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0751" h="1016000">
                <a:moveTo>
                  <a:pt x="0" y="101600"/>
                </a:moveTo>
                <a:cubicBezTo>
                  <a:pt x="0" y="45488"/>
                  <a:pt x="45488" y="0"/>
                  <a:pt x="101600" y="0"/>
                </a:cubicBezTo>
                <a:lnTo>
                  <a:pt x="5799151" y="0"/>
                </a:lnTo>
                <a:cubicBezTo>
                  <a:pt x="5855263" y="0"/>
                  <a:pt x="5900751" y="45488"/>
                  <a:pt x="5900751" y="101600"/>
                </a:cubicBezTo>
                <a:lnTo>
                  <a:pt x="5900751" y="914400"/>
                </a:lnTo>
                <a:cubicBezTo>
                  <a:pt x="5900751" y="970512"/>
                  <a:pt x="5855263" y="1016000"/>
                  <a:pt x="5799151" y="1016000"/>
                </a:cubicBezTo>
                <a:lnTo>
                  <a:pt x="101600" y="1016000"/>
                </a:lnTo>
                <a:cubicBezTo>
                  <a:pt x="45488" y="1016000"/>
                  <a:pt x="0" y="970512"/>
                  <a:pt x="0" y="914400"/>
                </a:cubicBezTo>
                <a:lnTo>
                  <a:pt x="0" y="10160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13578" tIns="113578" rIns="113578" bIns="113578" numCol="1" spcCol="1270" anchor="ctr" anchorCtr="0">
            <a:noAutofit/>
          </a:bodyPr>
          <a:lstStyle/>
          <a:p>
            <a:pPr algn="ctr" defTabSz="977900">
              <a:lnSpc>
                <a:spcPct val="90000"/>
              </a:lnSpc>
              <a:spcBef>
                <a:spcPct val="0"/>
              </a:spcBef>
              <a:spcAft>
                <a:spcPct val="35000"/>
              </a:spcAft>
            </a:pPr>
            <a:r>
              <a:rPr lang="en-US" altLang="zh-CN" sz="2200" dirty="0">
                <a:solidFill>
                  <a:prstClr val="white"/>
                </a:solidFill>
              </a:rPr>
              <a:t>What is categorical data (analysis)</a:t>
            </a:r>
            <a:r>
              <a:rPr lang="zh-CN" altLang="en-US" sz="2200" dirty="0">
                <a:solidFill>
                  <a:prstClr val="white"/>
                </a:solidFill>
              </a:rPr>
              <a:t>？</a:t>
            </a:r>
          </a:p>
        </p:txBody>
      </p:sp>
      <p:grpSp>
        <p:nvGrpSpPr>
          <p:cNvPr id="11" name="Group 10"/>
          <p:cNvGrpSpPr/>
          <p:nvPr/>
        </p:nvGrpSpPr>
        <p:grpSpPr>
          <a:xfrm>
            <a:off x="2830954" y="2978568"/>
            <a:ext cx="5857335" cy="1446712"/>
            <a:chOff x="802900" y="2866103"/>
            <a:chExt cx="5857335" cy="1446712"/>
          </a:xfrm>
        </p:grpSpPr>
        <p:sp>
          <p:nvSpPr>
            <p:cNvPr id="6" name="Freeform 5"/>
            <p:cNvSpPr/>
            <p:nvPr/>
          </p:nvSpPr>
          <p:spPr>
            <a:xfrm rot="21550524">
              <a:off x="3492113" y="2866103"/>
              <a:ext cx="457200" cy="369204"/>
            </a:xfrm>
            <a:custGeom>
              <a:avLst/>
              <a:gdLst>
                <a:gd name="connsiteX0" fmla="*/ 0 w 369204"/>
                <a:gd name="connsiteY0" fmla="*/ 91440 h 457200"/>
                <a:gd name="connsiteX1" fmla="*/ 184602 w 369204"/>
                <a:gd name="connsiteY1" fmla="*/ 91440 h 457200"/>
                <a:gd name="connsiteX2" fmla="*/ 184602 w 369204"/>
                <a:gd name="connsiteY2" fmla="*/ 0 h 457200"/>
                <a:gd name="connsiteX3" fmla="*/ 369204 w 369204"/>
                <a:gd name="connsiteY3" fmla="*/ 228600 h 457200"/>
                <a:gd name="connsiteX4" fmla="*/ 184602 w 369204"/>
                <a:gd name="connsiteY4" fmla="*/ 457200 h 457200"/>
                <a:gd name="connsiteX5" fmla="*/ 184602 w 369204"/>
                <a:gd name="connsiteY5" fmla="*/ 365760 h 457200"/>
                <a:gd name="connsiteX6" fmla="*/ 0 w 369204"/>
                <a:gd name="connsiteY6" fmla="*/ 365760 h 457200"/>
                <a:gd name="connsiteX7" fmla="*/ 0 w 369204"/>
                <a:gd name="connsiteY7" fmla="*/ 9144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204" h="457200">
                  <a:moveTo>
                    <a:pt x="295363" y="0"/>
                  </a:moveTo>
                  <a:lnTo>
                    <a:pt x="295363" y="228600"/>
                  </a:lnTo>
                  <a:lnTo>
                    <a:pt x="369204" y="228600"/>
                  </a:lnTo>
                  <a:lnTo>
                    <a:pt x="184602" y="457200"/>
                  </a:lnTo>
                  <a:lnTo>
                    <a:pt x="0" y="228600"/>
                  </a:lnTo>
                  <a:lnTo>
                    <a:pt x="73841" y="228600"/>
                  </a:lnTo>
                  <a:lnTo>
                    <a:pt x="73841" y="0"/>
                  </a:lnTo>
                  <a:lnTo>
                    <a:pt x="295363" y="0"/>
                  </a:lnTo>
                  <a:close/>
                </a:path>
              </a:pathLst>
            </a:cu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91440" tIns="-1" rIns="91439" bIns="110761" numCol="1" spcCol="1270" anchor="ctr" anchorCtr="0">
              <a:noAutofit/>
            </a:bodyPr>
            <a:lstStyle/>
            <a:p>
              <a:pPr algn="ctr" defTabSz="755650">
                <a:lnSpc>
                  <a:spcPct val="90000"/>
                </a:lnSpc>
                <a:spcBef>
                  <a:spcPct val="0"/>
                </a:spcBef>
                <a:spcAft>
                  <a:spcPct val="35000"/>
                </a:spcAft>
              </a:pPr>
              <a:endParaRPr lang="zh-CN" altLang="en-US" sz="1700">
                <a:solidFill>
                  <a:prstClr val="white"/>
                </a:solidFill>
              </a:endParaRPr>
            </a:p>
          </p:txBody>
        </p:sp>
        <p:sp>
          <p:nvSpPr>
            <p:cNvPr id="8" name="Freeform 7"/>
            <p:cNvSpPr/>
            <p:nvPr/>
          </p:nvSpPr>
          <p:spPr>
            <a:xfrm>
              <a:off x="802900" y="3296815"/>
              <a:ext cx="5857335" cy="1016000"/>
            </a:xfrm>
            <a:custGeom>
              <a:avLst/>
              <a:gdLst>
                <a:gd name="connsiteX0" fmla="*/ 0 w 5857335"/>
                <a:gd name="connsiteY0" fmla="*/ 101600 h 1016000"/>
                <a:gd name="connsiteX1" fmla="*/ 101600 w 5857335"/>
                <a:gd name="connsiteY1" fmla="*/ 0 h 1016000"/>
                <a:gd name="connsiteX2" fmla="*/ 5755735 w 5857335"/>
                <a:gd name="connsiteY2" fmla="*/ 0 h 1016000"/>
                <a:gd name="connsiteX3" fmla="*/ 5857335 w 5857335"/>
                <a:gd name="connsiteY3" fmla="*/ 101600 h 1016000"/>
                <a:gd name="connsiteX4" fmla="*/ 5857335 w 5857335"/>
                <a:gd name="connsiteY4" fmla="*/ 914400 h 1016000"/>
                <a:gd name="connsiteX5" fmla="*/ 5755735 w 5857335"/>
                <a:gd name="connsiteY5" fmla="*/ 1016000 h 1016000"/>
                <a:gd name="connsiteX6" fmla="*/ 101600 w 5857335"/>
                <a:gd name="connsiteY6" fmla="*/ 1016000 h 1016000"/>
                <a:gd name="connsiteX7" fmla="*/ 0 w 5857335"/>
                <a:gd name="connsiteY7" fmla="*/ 914400 h 1016000"/>
                <a:gd name="connsiteX8" fmla="*/ 0 w 5857335"/>
                <a:gd name="connsiteY8" fmla="*/ 101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7335" h="1016000">
                  <a:moveTo>
                    <a:pt x="0" y="101600"/>
                  </a:moveTo>
                  <a:cubicBezTo>
                    <a:pt x="0" y="45488"/>
                    <a:pt x="45488" y="0"/>
                    <a:pt x="101600" y="0"/>
                  </a:cubicBezTo>
                  <a:lnTo>
                    <a:pt x="5755735" y="0"/>
                  </a:lnTo>
                  <a:cubicBezTo>
                    <a:pt x="5811847" y="0"/>
                    <a:pt x="5857335" y="45488"/>
                    <a:pt x="5857335" y="101600"/>
                  </a:cubicBezTo>
                  <a:lnTo>
                    <a:pt x="5857335" y="914400"/>
                  </a:lnTo>
                  <a:cubicBezTo>
                    <a:pt x="5857335" y="970512"/>
                    <a:pt x="5811847" y="1016000"/>
                    <a:pt x="5755735" y="1016000"/>
                  </a:cubicBezTo>
                  <a:lnTo>
                    <a:pt x="101600" y="1016000"/>
                  </a:lnTo>
                  <a:cubicBezTo>
                    <a:pt x="45488" y="1016000"/>
                    <a:pt x="0" y="970512"/>
                    <a:pt x="0" y="914400"/>
                  </a:cubicBezTo>
                  <a:lnTo>
                    <a:pt x="0" y="10160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8103780"/>
                <a:satOff val="16667"/>
                <a:lumOff val="-1274"/>
                <a:alphaOff val="0"/>
              </a:schemeClr>
            </a:fillRef>
            <a:effectRef idx="2">
              <a:schemeClr val="accent2">
                <a:hueOff val="-8103780"/>
                <a:satOff val="16667"/>
                <a:lumOff val="-1274"/>
                <a:alphaOff val="0"/>
              </a:schemeClr>
            </a:effectRef>
            <a:fontRef idx="minor">
              <a:schemeClr val="lt1"/>
            </a:fontRef>
          </p:style>
          <p:txBody>
            <a:bodyPr spcFirstLastPara="0" vert="horz" wrap="square" lIns="113578" tIns="113578" rIns="113578" bIns="113578" numCol="1" spcCol="1270" anchor="ctr" anchorCtr="0">
              <a:noAutofit/>
            </a:bodyPr>
            <a:lstStyle/>
            <a:p>
              <a:pPr algn="ctr" defTabSz="977900">
                <a:lnSpc>
                  <a:spcPct val="90000"/>
                </a:lnSpc>
                <a:spcBef>
                  <a:spcPct val="0"/>
                </a:spcBef>
                <a:spcAft>
                  <a:spcPct val="35000"/>
                </a:spcAft>
              </a:pPr>
              <a:endParaRPr lang="zh-CN" altLang="en-US" sz="2200" dirty="0">
                <a:solidFill>
                  <a:prstClr val="white"/>
                </a:solidFill>
              </a:endParaRPr>
            </a:p>
          </p:txBody>
        </p:sp>
      </p:grpSp>
      <p:sp>
        <p:nvSpPr>
          <p:cNvPr id="9" name="Freeform 8"/>
          <p:cNvSpPr/>
          <p:nvPr/>
        </p:nvSpPr>
        <p:spPr>
          <a:xfrm>
            <a:off x="5531021" y="4488780"/>
            <a:ext cx="457200" cy="381000"/>
          </a:xfrm>
          <a:custGeom>
            <a:avLst/>
            <a:gdLst>
              <a:gd name="connsiteX0" fmla="*/ 0 w 381000"/>
              <a:gd name="connsiteY0" fmla="*/ 91440 h 457200"/>
              <a:gd name="connsiteX1" fmla="*/ 190500 w 381000"/>
              <a:gd name="connsiteY1" fmla="*/ 91440 h 457200"/>
              <a:gd name="connsiteX2" fmla="*/ 190500 w 381000"/>
              <a:gd name="connsiteY2" fmla="*/ 0 h 457200"/>
              <a:gd name="connsiteX3" fmla="*/ 381000 w 381000"/>
              <a:gd name="connsiteY3" fmla="*/ 228600 h 457200"/>
              <a:gd name="connsiteX4" fmla="*/ 190500 w 381000"/>
              <a:gd name="connsiteY4" fmla="*/ 457200 h 457200"/>
              <a:gd name="connsiteX5" fmla="*/ 190500 w 381000"/>
              <a:gd name="connsiteY5" fmla="*/ 365760 h 457200"/>
              <a:gd name="connsiteX6" fmla="*/ 0 w 381000"/>
              <a:gd name="connsiteY6" fmla="*/ 365760 h 457200"/>
              <a:gd name="connsiteX7" fmla="*/ 0 w 381000"/>
              <a:gd name="connsiteY7" fmla="*/ 9144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457200">
                <a:moveTo>
                  <a:pt x="304800" y="0"/>
                </a:moveTo>
                <a:lnTo>
                  <a:pt x="304800" y="228600"/>
                </a:lnTo>
                <a:lnTo>
                  <a:pt x="381000" y="228600"/>
                </a:lnTo>
                <a:lnTo>
                  <a:pt x="190500" y="457200"/>
                </a:lnTo>
                <a:lnTo>
                  <a:pt x="0" y="228600"/>
                </a:lnTo>
                <a:lnTo>
                  <a:pt x="76200" y="228600"/>
                </a:lnTo>
                <a:lnTo>
                  <a:pt x="76200" y="0"/>
                </a:lnTo>
                <a:lnTo>
                  <a:pt x="30480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8103780"/>
              <a:satOff val="16667"/>
              <a:lumOff val="-1274"/>
              <a:alphaOff val="0"/>
            </a:schemeClr>
          </a:fillRef>
          <a:effectRef idx="2">
            <a:schemeClr val="accent2">
              <a:hueOff val="-8103780"/>
              <a:satOff val="16667"/>
              <a:lumOff val="-1274"/>
              <a:alphaOff val="0"/>
            </a:schemeClr>
          </a:effectRef>
          <a:fontRef idx="minor">
            <a:schemeClr val="lt1"/>
          </a:fontRef>
        </p:style>
        <p:txBody>
          <a:bodyPr spcFirstLastPara="0" vert="horz" wrap="square" lIns="113578" tIns="113578" rIns="113578" bIns="113578" numCol="1" spcCol="1270" anchor="ctr" anchorCtr="0">
            <a:noAutofit/>
          </a:bodyPr>
          <a:lstStyle/>
          <a:p>
            <a:pPr algn="ctr" defTabSz="977900">
              <a:lnSpc>
                <a:spcPct val="90000"/>
              </a:lnSpc>
              <a:spcBef>
                <a:spcPct val="0"/>
              </a:spcBef>
              <a:spcAft>
                <a:spcPct val="35000"/>
              </a:spcAft>
            </a:pPr>
            <a:endParaRPr lang="zh-CN" altLang="en-US" sz="2200">
              <a:solidFill>
                <a:prstClr val="white"/>
              </a:solidFill>
            </a:endParaRPr>
          </a:p>
        </p:txBody>
      </p:sp>
      <p:sp>
        <p:nvSpPr>
          <p:cNvPr id="10" name="Freeform 9"/>
          <p:cNvSpPr/>
          <p:nvPr/>
        </p:nvSpPr>
        <p:spPr>
          <a:xfrm>
            <a:off x="2830954" y="4933280"/>
            <a:ext cx="5857335" cy="1016000"/>
          </a:xfrm>
          <a:custGeom>
            <a:avLst/>
            <a:gdLst>
              <a:gd name="connsiteX0" fmla="*/ 0 w 5857335"/>
              <a:gd name="connsiteY0" fmla="*/ 101600 h 1016000"/>
              <a:gd name="connsiteX1" fmla="*/ 101600 w 5857335"/>
              <a:gd name="connsiteY1" fmla="*/ 0 h 1016000"/>
              <a:gd name="connsiteX2" fmla="*/ 5755735 w 5857335"/>
              <a:gd name="connsiteY2" fmla="*/ 0 h 1016000"/>
              <a:gd name="connsiteX3" fmla="*/ 5857335 w 5857335"/>
              <a:gd name="connsiteY3" fmla="*/ 101600 h 1016000"/>
              <a:gd name="connsiteX4" fmla="*/ 5857335 w 5857335"/>
              <a:gd name="connsiteY4" fmla="*/ 914400 h 1016000"/>
              <a:gd name="connsiteX5" fmla="*/ 5755735 w 5857335"/>
              <a:gd name="connsiteY5" fmla="*/ 1016000 h 1016000"/>
              <a:gd name="connsiteX6" fmla="*/ 101600 w 5857335"/>
              <a:gd name="connsiteY6" fmla="*/ 1016000 h 1016000"/>
              <a:gd name="connsiteX7" fmla="*/ 0 w 5857335"/>
              <a:gd name="connsiteY7" fmla="*/ 914400 h 1016000"/>
              <a:gd name="connsiteX8" fmla="*/ 0 w 5857335"/>
              <a:gd name="connsiteY8" fmla="*/ 101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7335" h="1016000">
                <a:moveTo>
                  <a:pt x="0" y="101600"/>
                </a:moveTo>
                <a:cubicBezTo>
                  <a:pt x="0" y="45488"/>
                  <a:pt x="45488" y="0"/>
                  <a:pt x="101600" y="0"/>
                </a:cubicBezTo>
                <a:lnTo>
                  <a:pt x="5755735" y="0"/>
                </a:lnTo>
                <a:cubicBezTo>
                  <a:pt x="5811847" y="0"/>
                  <a:pt x="5857335" y="45488"/>
                  <a:pt x="5857335" y="101600"/>
                </a:cubicBezTo>
                <a:lnTo>
                  <a:pt x="5857335" y="914400"/>
                </a:lnTo>
                <a:cubicBezTo>
                  <a:pt x="5857335" y="970512"/>
                  <a:pt x="5811847" y="1016000"/>
                  <a:pt x="5755735" y="1016000"/>
                </a:cubicBezTo>
                <a:lnTo>
                  <a:pt x="101600" y="1016000"/>
                </a:lnTo>
                <a:cubicBezTo>
                  <a:pt x="45488" y="1016000"/>
                  <a:pt x="0" y="970512"/>
                  <a:pt x="0" y="914400"/>
                </a:cubicBezTo>
                <a:lnTo>
                  <a:pt x="0" y="10160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16207560"/>
              <a:satOff val="33334"/>
              <a:lumOff val="-2549"/>
              <a:alphaOff val="0"/>
            </a:schemeClr>
          </a:fillRef>
          <a:effectRef idx="2">
            <a:schemeClr val="accent2">
              <a:hueOff val="-16207560"/>
              <a:satOff val="33334"/>
              <a:lumOff val="-2549"/>
              <a:alphaOff val="0"/>
            </a:schemeClr>
          </a:effectRef>
          <a:fontRef idx="minor">
            <a:schemeClr val="lt1"/>
          </a:fontRef>
        </p:style>
        <p:txBody>
          <a:bodyPr spcFirstLastPara="0" vert="horz" wrap="square" lIns="109768" tIns="109768" rIns="109768" bIns="109768" numCol="1" spcCol="1270" anchor="ctr" anchorCtr="0">
            <a:noAutofit/>
          </a:bodyPr>
          <a:lstStyle/>
          <a:p>
            <a:pPr algn="ctr" defTabSz="933450">
              <a:lnSpc>
                <a:spcPct val="90000"/>
              </a:lnSpc>
              <a:spcBef>
                <a:spcPct val="0"/>
              </a:spcBef>
              <a:spcAft>
                <a:spcPct val="35000"/>
              </a:spcAft>
            </a:pPr>
            <a:r>
              <a:rPr lang="en-US" altLang="zh-CN" sz="2100" dirty="0">
                <a:solidFill>
                  <a:prstClr val="white"/>
                </a:solidFill>
              </a:rPr>
              <a:t>How to do categorical data analysis</a:t>
            </a:r>
            <a:r>
              <a:rPr lang="zh-CN" altLang="en-US" sz="2100" dirty="0">
                <a:solidFill>
                  <a:prstClr val="white"/>
                </a:solidFill>
              </a:rPr>
              <a:t>？</a:t>
            </a:r>
          </a:p>
        </p:txBody>
      </p:sp>
      <p:sp>
        <p:nvSpPr>
          <p:cNvPr id="3" name="Rectangle 2"/>
          <p:cNvSpPr/>
          <p:nvPr/>
        </p:nvSpPr>
        <p:spPr>
          <a:xfrm>
            <a:off x="3682362" y="3757489"/>
            <a:ext cx="4095993" cy="397032"/>
          </a:xfrm>
          <a:prstGeom prst="rect">
            <a:avLst/>
          </a:prstGeom>
        </p:spPr>
        <p:txBody>
          <a:bodyPr wrap="none">
            <a:spAutoFit/>
          </a:bodyPr>
          <a:lstStyle/>
          <a:p>
            <a:pPr algn="ctr" defTabSz="977900">
              <a:lnSpc>
                <a:spcPct val="90000"/>
              </a:lnSpc>
              <a:spcBef>
                <a:spcPct val="0"/>
              </a:spcBef>
              <a:spcAft>
                <a:spcPct val="35000"/>
              </a:spcAft>
            </a:pPr>
            <a:r>
              <a:rPr lang="en-US" altLang="zh-CN" sz="2200" dirty="0">
                <a:solidFill>
                  <a:prstClr val="white"/>
                </a:solidFill>
              </a:rPr>
              <a:t>Why categorical data analysis</a:t>
            </a:r>
            <a:r>
              <a:rPr lang="zh-CN" altLang="en-US" sz="2200" dirty="0">
                <a:solidFill>
                  <a:prstClr val="white"/>
                </a:solidFill>
              </a:rPr>
              <a:t>？</a:t>
            </a:r>
            <a:r>
              <a:rPr lang="en-US" altLang="zh-CN" sz="2200" dirty="0">
                <a:solidFill>
                  <a:prstClr val="white"/>
                </a:solidFill>
              </a:rPr>
              <a:t> </a:t>
            </a:r>
            <a:endParaRPr lang="zh-CN" altLang="en-US" sz="2200" dirty="0">
              <a:solidFill>
                <a:prstClr val="white"/>
              </a:solidFill>
            </a:endParaRPr>
          </a:p>
        </p:txBody>
      </p:sp>
    </p:spTree>
    <p:extLst>
      <p:ext uri="{BB962C8B-B14F-4D97-AF65-F5344CB8AC3E}">
        <p14:creationId xmlns:p14="http://schemas.microsoft.com/office/powerpoint/2010/main" val="213378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18420" y="1124744"/>
            <a:ext cx="7355160" cy="4349080"/>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0" indent="0">
              <a:buNone/>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Example</a:t>
            </a:r>
          </a:p>
          <a:p>
            <a:pPr marL="0" indent="0">
              <a:buNone/>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 survey is conducted among 50 people, asking them: “Which one of the following is your favorite, Orange juice(O), Apple juice(A), Coca Cola(C), Pepsi(P) or Lulu(L, Almond drink) ? ”</a:t>
            </a:r>
          </a:p>
          <a:p>
            <a:pPr marL="0" indent="0">
              <a:buNone/>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Data collected are</a:t>
            </a:r>
          </a:p>
          <a:p>
            <a:pPr marL="0" indent="0">
              <a:buNone/>
            </a:pPr>
            <a:endPar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indent="0">
              <a:buNone/>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O, A, C, A, C, P, C, A, C, C, C, A, L, O, C, P, A, O, L, P, L, O, C, L, P, O, O, C, A, L, C, L, L, C, C, L, C, L, P, O, C, A, P, A, C, C, L, L, C, P</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5" name="文本框 1">
            <a:extLst>
              <a:ext uri="{FF2B5EF4-FFF2-40B4-BE49-F238E27FC236}">
                <a16:creationId xmlns:a16="http://schemas.microsoft.com/office/drawing/2014/main" xmlns="" id="{F798F3D8-11C0-4D63-8DAB-DA9C9D9EBBB3}"/>
              </a:ext>
            </a:extLst>
          </p:cNvPr>
          <p:cNvSpPr txBox="1"/>
          <p:nvPr/>
        </p:nvSpPr>
        <p:spPr>
          <a:xfrm>
            <a:off x="2279576" y="5682280"/>
            <a:ext cx="6336704" cy="369332"/>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Question: Which one is the most popular?</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1831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2387588" y="1124744"/>
          <a:ext cx="7416824" cy="4680526"/>
        </p:xfrm>
        <a:graphic>
          <a:graphicData uri="http://schemas.openxmlformats.org/drawingml/2006/table">
            <a:tbl>
              <a:tblPr>
                <a:tableStyleId>{D7AC3CCA-C797-4891-BE02-D94E43425B78}</a:tableStyleId>
              </a:tblPr>
              <a:tblGrid>
                <a:gridCol w="2429278">
                  <a:extLst>
                    <a:ext uri="{9D8B030D-6E8A-4147-A177-3AD203B41FA5}">
                      <a16:colId xmlns:a16="http://schemas.microsoft.com/office/drawing/2014/main" xmlns="" val="20000"/>
                    </a:ext>
                  </a:extLst>
                </a:gridCol>
                <a:gridCol w="2687255">
                  <a:extLst>
                    <a:ext uri="{9D8B030D-6E8A-4147-A177-3AD203B41FA5}">
                      <a16:colId xmlns:a16="http://schemas.microsoft.com/office/drawing/2014/main" xmlns="" val="20001"/>
                    </a:ext>
                  </a:extLst>
                </a:gridCol>
                <a:gridCol w="2300291">
                  <a:extLst>
                    <a:ext uri="{9D8B030D-6E8A-4147-A177-3AD203B41FA5}">
                      <a16:colId xmlns:a16="http://schemas.microsoft.com/office/drawing/2014/main" xmlns="" val="20002"/>
                    </a:ext>
                  </a:extLst>
                </a:gridCol>
              </a:tblGrid>
              <a:tr h="1018238">
                <a:tc gridSpan="3">
                  <a:txBody>
                    <a:bodyPr/>
                    <a:lstStyle/>
                    <a:p>
                      <a:pPr algn="ctr" fontAlgn="b"/>
                      <a:r>
                        <a:rPr lang="en-US" sz="2400" u="none" strike="noStrike" dirty="0">
                          <a:effectLst/>
                        </a:rPr>
                        <a:t>Table: Frequency and percentage of favorite drink</a:t>
                      </a:r>
                      <a:endParaRPr lang="en-US" sz="2400" b="0" i="0" u="none" strike="noStrike" dirty="0">
                        <a:solidFill>
                          <a:srgbClr val="000000"/>
                        </a:solidFill>
                        <a:effectLst/>
                        <a:latin typeface="宋体"/>
                      </a:endParaRPr>
                    </a:p>
                  </a:txBody>
                  <a:tcPr marL="9525" marR="9525" marT="9525" marB="0" anchor="b"/>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0"/>
                  </a:ext>
                </a:extLst>
              </a:tr>
              <a:tr h="523184">
                <a:tc>
                  <a:txBody>
                    <a:bodyPr/>
                    <a:lstStyle/>
                    <a:p>
                      <a:pPr algn="l" fontAlgn="b"/>
                      <a:r>
                        <a:rPr lang="en-US" sz="2400" u="none" strike="noStrike" dirty="0">
                          <a:effectLst/>
                        </a:rPr>
                        <a:t>Drink</a:t>
                      </a:r>
                      <a:endParaRPr lang="en-US" sz="2400" b="0" i="0" u="none" strike="noStrike" dirty="0">
                        <a:solidFill>
                          <a:srgbClr val="000000"/>
                        </a:solidFill>
                        <a:effectLst/>
                        <a:latin typeface="宋体"/>
                      </a:endParaRPr>
                    </a:p>
                  </a:txBody>
                  <a:tcPr marL="9525" marR="9525" marT="9525" marB="0" anchor="b"/>
                </a:tc>
                <a:tc>
                  <a:txBody>
                    <a:bodyPr/>
                    <a:lstStyle/>
                    <a:p>
                      <a:pPr algn="l" fontAlgn="b"/>
                      <a:r>
                        <a:rPr lang="en-US" sz="2400" u="none" strike="noStrike" dirty="0">
                          <a:effectLst/>
                        </a:rPr>
                        <a:t>Frequency</a:t>
                      </a:r>
                      <a:endParaRPr lang="en-US" sz="2400" b="0" i="0" u="none" strike="noStrike" dirty="0">
                        <a:solidFill>
                          <a:srgbClr val="000000"/>
                        </a:solidFill>
                        <a:effectLst/>
                        <a:latin typeface="宋体"/>
                      </a:endParaRPr>
                    </a:p>
                  </a:txBody>
                  <a:tcPr marL="9525" marR="9525" marT="9525" marB="0" anchor="b"/>
                </a:tc>
                <a:tc>
                  <a:txBody>
                    <a:bodyPr/>
                    <a:lstStyle/>
                    <a:p>
                      <a:pPr algn="l" fontAlgn="b"/>
                      <a:r>
                        <a:rPr lang="en-US" sz="2400" u="none" strike="noStrike">
                          <a:effectLst/>
                        </a:rPr>
                        <a:t>Percentage</a:t>
                      </a:r>
                      <a:endParaRPr lang="en-US" sz="2400" b="0" i="0" u="none" strike="noStrike">
                        <a:solidFill>
                          <a:srgbClr val="000000"/>
                        </a:solidFill>
                        <a:effectLst/>
                        <a:latin typeface="宋体"/>
                      </a:endParaRPr>
                    </a:p>
                  </a:txBody>
                  <a:tcPr marL="9525" marR="9525" marT="9525" marB="0" anchor="b"/>
                </a:tc>
                <a:extLst>
                  <a:ext uri="{0D108BD9-81ED-4DB2-BD59-A6C34878D82A}">
                    <a16:rowId xmlns:a16="http://schemas.microsoft.com/office/drawing/2014/main" xmlns="" val="10001"/>
                  </a:ext>
                </a:extLst>
              </a:tr>
              <a:tr h="523184">
                <a:tc>
                  <a:txBody>
                    <a:bodyPr/>
                    <a:lstStyle/>
                    <a:p>
                      <a:pPr algn="l" fontAlgn="b"/>
                      <a:r>
                        <a:rPr lang="en-US" sz="2400" u="none" strike="noStrike">
                          <a:effectLst/>
                        </a:rPr>
                        <a:t>Orange Juice</a:t>
                      </a:r>
                      <a:endParaRPr lang="en-US" sz="2400" b="0" i="0" u="none" strike="noStrike">
                        <a:solidFill>
                          <a:srgbClr val="000000"/>
                        </a:solidFill>
                        <a:effectLst/>
                        <a:latin typeface="宋体"/>
                      </a:endParaRPr>
                    </a:p>
                  </a:txBody>
                  <a:tcPr marL="9525" marR="9525" marT="9525" marB="0" anchor="b"/>
                </a:tc>
                <a:tc>
                  <a:txBody>
                    <a:bodyPr/>
                    <a:lstStyle/>
                    <a:p>
                      <a:pPr algn="l" fontAlgn="b"/>
                      <a:r>
                        <a:rPr lang="en-US" altLang="zh-CN" sz="2400" u="none" strike="noStrike">
                          <a:effectLst/>
                        </a:rPr>
                        <a:t>7</a:t>
                      </a:r>
                      <a:endParaRPr lang="en-US" altLang="zh-CN" sz="2400" b="0" i="0" u="none" strike="noStrike">
                        <a:solidFill>
                          <a:srgbClr val="000000"/>
                        </a:solidFill>
                        <a:effectLst/>
                        <a:latin typeface="宋体"/>
                      </a:endParaRPr>
                    </a:p>
                  </a:txBody>
                  <a:tcPr marL="9525" marR="9525" marT="9525" marB="0" anchor="b"/>
                </a:tc>
                <a:tc>
                  <a:txBody>
                    <a:bodyPr/>
                    <a:lstStyle/>
                    <a:p>
                      <a:pPr algn="l" fontAlgn="b"/>
                      <a:r>
                        <a:rPr lang="en-US" altLang="zh-CN" sz="2400" u="none" strike="noStrike">
                          <a:effectLst/>
                        </a:rPr>
                        <a:t>14</a:t>
                      </a:r>
                      <a:endParaRPr lang="en-US" altLang="zh-CN" sz="2400" b="0" i="0" u="none" strike="noStrike">
                        <a:solidFill>
                          <a:srgbClr val="000000"/>
                        </a:solidFill>
                        <a:effectLst/>
                        <a:latin typeface="宋体"/>
                      </a:endParaRPr>
                    </a:p>
                  </a:txBody>
                  <a:tcPr marL="9525" marR="9525" marT="9525" marB="0" anchor="b"/>
                </a:tc>
                <a:extLst>
                  <a:ext uri="{0D108BD9-81ED-4DB2-BD59-A6C34878D82A}">
                    <a16:rowId xmlns:a16="http://schemas.microsoft.com/office/drawing/2014/main" xmlns="" val="10002"/>
                  </a:ext>
                </a:extLst>
              </a:tr>
              <a:tr h="523184">
                <a:tc>
                  <a:txBody>
                    <a:bodyPr/>
                    <a:lstStyle/>
                    <a:p>
                      <a:pPr algn="l" fontAlgn="b"/>
                      <a:r>
                        <a:rPr lang="en-US" sz="2400" u="none" strike="noStrike">
                          <a:effectLst/>
                        </a:rPr>
                        <a:t>Apple Juice</a:t>
                      </a:r>
                      <a:endParaRPr lang="en-US" sz="2400" b="0" i="0" u="none" strike="noStrike">
                        <a:solidFill>
                          <a:srgbClr val="000000"/>
                        </a:solidFill>
                        <a:effectLst/>
                        <a:latin typeface="宋体"/>
                      </a:endParaRPr>
                    </a:p>
                  </a:txBody>
                  <a:tcPr marL="9525" marR="9525" marT="9525" marB="0" anchor="b"/>
                </a:tc>
                <a:tc>
                  <a:txBody>
                    <a:bodyPr/>
                    <a:lstStyle/>
                    <a:p>
                      <a:pPr algn="l" fontAlgn="b"/>
                      <a:r>
                        <a:rPr lang="en-US" altLang="zh-CN" sz="2400" u="none" strike="noStrike">
                          <a:effectLst/>
                        </a:rPr>
                        <a:t>8</a:t>
                      </a:r>
                      <a:endParaRPr lang="en-US" altLang="zh-CN" sz="2400" b="0" i="0" u="none" strike="noStrike">
                        <a:solidFill>
                          <a:srgbClr val="000000"/>
                        </a:solidFill>
                        <a:effectLst/>
                        <a:latin typeface="宋体"/>
                      </a:endParaRPr>
                    </a:p>
                  </a:txBody>
                  <a:tcPr marL="9525" marR="9525" marT="9525" marB="0" anchor="b"/>
                </a:tc>
                <a:tc>
                  <a:txBody>
                    <a:bodyPr/>
                    <a:lstStyle/>
                    <a:p>
                      <a:pPr algn="l" fontAlgn="b"/>
                      <a:r>
                        <a:rPr lang="en-US" altLang="zh-CN" sz="2400" u="none" strike="noStrike">
                          <a:effectLst/>
                        </a:rPr>
                        <a:t>16</a:t>
                      </a:r>
                      <a:endParaRPr lang="en-US" altLang="zh-CN" sz="2400" b="0" i="0" u="none" strike="noStrike">
                        <a:solidFill>
                          <a:srgbClr val="000000"/>
                        </a:solidFill>
                        <a:effectLst/>
                        <a:latin typeface="宋体"/>
                      </a:endParaRPr>
                    </a:p>
                  </a:txBody>
                  <a:tcPr marL="9525" marR="9525" marT="9525" marB="0" anchor="b"/>
                </a:tc>
                <a:extLst>
                  <a:ext uri="{0D108BD9-81ED-4DB2-BD59-A6C34878D82A}">
                    <a16:rowId xmlns:a16="http://schemas.microsoft.com/office/drawing/2014/main" xmlns="" val="10003"/>
                  </a:ext>
                </a:extLst>
              </a:tr>
              <a:tr h="523184">
                <a:tc>
                  <a:txBody>
                    <a:bodyPr/>
                    <a:lstStyle/>
                    <a:p>
                      <a:pPr algn="l" fontAlgn="b"/>
                      <a:r>
                        <a:rPr lang="en-US" sz="2400" u="none" strike="noStrike">
                          <a:effectLst/>
                        </a:rPr>
                        <a:t>Coca Cola</a:t>
                      </a:r>
                      <a:endParaRPr lang="en-US" sz="2400" b="0" i="0" u="none" strike="noStrike">
                        <a:solidFill>
                          <a:srgbClr val="000000"/>
                        </a:solidFill>
                        <a:effectLst/>
                        <a:latin typeface="宋体"/>
                      </a:endParaRPr>
                    </a:p>
                  </a:txBody>
                  <a:tcPr marL="9525" marR="9525" marT="9525" marB="0" anchor="b"/>
                </a:tc>
                <a:tc>
                  <a:txBody>
                    <a:bodyPr/>
                    <a:lstStyle/>
                    <a:p>
                      <a:pPr algn="l" fontAlgn="b"/>
                      <a:r>
                        <a:rPr lang="en-US" altLang="zh-CN" sz="2400" u="none" strike="noStrike">
                          <a:effectLst/>
                        </a:rPr>
                        <a:t>17</a:t>
                      </a:r>
                      <a:endParaRPr lang="en-US" altLang="zh-CN" sz="2400" b="0" i="0" u="none" strike="noStrike">
                        <a:solidFill>
                          <a:srgbClr val="000000"/>
                        </a:solidFill>
                        <a:effectLst/>
                        <a:latin typeface="宋体"/>
                      </a:endParaRPr>
                    </a:p>
                  </a:txBody>
                  <a:tcPr marL="9525" marR="9525" marT="9525" marB="0" anchor="b"/>
                </a:tc>
                <a:tc>
                  <a:txBody>
                    <a:bodyPr/>
                    <a:lstStyle/>
                    <a:p>
                      <a:pPr algn="l" fontAlgn="b"/>
                      <a:r>
                        <a:rPr lang="en-US" altLang="zh-CN" sz="2400" u="none" strike="noStrike">
                          <a:effectLst/>
                        </a:rPr>
                        <a:t>34</a:t>
                      </a:r>
                      <a:endParaRPr lang="en-US" altLang="zh-CN" sz="2400" b="0" i="0" u="none" strike="noStrike">
                        <a:solidFill>
                          <a:srgbClr val="000000"/>
                        </a:solidFill>
                        <a:effectLst/>
                        <a:latin typeface="宋体"/>
                      </a:endParaRPr>
                    </a:p>
                  </a:txBody>
                  <a:tcPr marL="9525" marR="9525" marT="9525" marB="0" anchor="b"/>
                </a:tc>
                <a:extLst>
                  <a:ext uri="{0D108BD9-81ED-4DB2-BD59-A6C34878D82A}">
                    <a16:rowId xmlns:a16="http://schemas.microsoft.com/office/drawing/2014/main" xmlns="" val="10004"/>
                  </a:ext>
                </a:extLst>
              </a:tr>
              <a:tr h="523184">
                <a:tc>
                  <a:txBody>
                    <a:bodyPr/>
                    <a:lstStyle/>
                    <a:p>
                      <a:pPr algn="l" fontAlgn="b"/>
                      <a:r>
                        <a:rPr lang="en-US" sz="2400" u="none" strike="noStrike" dirty="0">
                          <a:effectLst/>
                        </a:rPr>
                        <a:t>Pepsi</a:t>
                      </a:r>
                      <a:endParaRPr lang="en-US" sz="2400" b="0" i="0" u="none" strike="noStrike" dirty="0">
                        <a:solidFill>
                          <a:srgbClr val="000000"/>
                        </a:solidFill>
                        <a:effectLst/>
                        <a:latin typeface="宋体"/>
                      </a:endParaRPr>
                    </a:p>
                  </a:txBody>
                  <a:tcPr marL="9525" marR="9525" marT="9525" marB="0" anchor="b"/>
                </a:tc>
                <a:tc>
                  <a:txBody>
                    <a:bodyPr/>
                    <a:lstStyle/>
                    <a:p>
                      <a:pPr algn="l" fontAlgn="b"/>
                      <a:r>
                        <a:rPr lang="en-US" altLang="zh-CN" sz="2400" u="none" strike="noStrike">
                          <a:effectLst/>
                        </a:rPr>
                        <a:t>7</a:t>
                      </a:r>
                      <a:endParaRPr lang="en-US" altLang="zh-CN" sz="2400" b="0" i="0" u="none" strike="noStrike">
                        <a:solidFill>
                          <a:srgbClr val="000000"/>
                        </a:solidFill>
                        <a:effectLst/>
                        <a:latin typeface="宋体"/>
                      </a:endParaRPr>
                    </a:p>
                  </a:txBody>
                  <a:tcPr marL="9525" marR="9525" marT="9525" marB="0" anchor="b"/>
                </a:tc>
                <a:tc>
                  <a:txBody>
                    <a:bodyPr/>
                    <a:lstStyle/>
                    <a:p>
                      <a:pPr algn="l" fontAlgn="b"/>
                      <a:r>
                        <a:rPr lang="en-US" altLang="zh-CN" sz="2400" u="none" strike="noStrike" dirty="0">
                          <a:effectLst/>
                        </a:rPr>
                        <a:t>14</a:t>
                      </a:r>
                      <a:endParaRPr lang="en-US" altLang="zh-CN" sz="2400" b="0" i="0" u="none" strike="noStrike" dirty="0">
                        <a:solidFill>
                          <a:srgbClr val="000000"/>
                        </a:solidFill>
                        <a:effectLst/>
                        <a:latin typeface="宋体"/>
                      </a:endParaRPr>
                    </a:p>
                  </a:txBody>
                  <a:tcPr marL="9525" marR="9525" marT="9525" marB="0" anchor="b"/>
                </a:tc>
                <a:extLst>
                  <a:ext uri="{0D108BD9-81ED-4DB2-BD59-A6C34878D82A}">
                    <a16:rowId xmlns:a16="http://schemas.microsoft.com/office/drawing/2014/main" xmlns="" val="10005"/>
                  </a:ext>
                </a:extLst>
              </a:tr>
              <a:tr h="523184">
                <a:tc>
                  <a:txBody>
                    <a:bodyPr/>
                    <a:lstStyle/>
                    <a:p>
                      <a:pPr algn="l" fontAlgn="b"/>
                      <a:r>
                        <a:rPr lang="en-US" sz="2400" u="none" strike="noStrike">
                          <a:effectLst/>
                        </a:rPr>
                        <a:t>Lulu</a:t>
                      </a:r>
                      <a:endParaRPr lang="en-US" sz="2400" b="0" i="0" u="none" strike="noStrike">
                        <a:solidFill>
                          <a:srgbClr val="000000"/>
                        </a:solidFill>
                        <a:effectLst/>
                        <a:latin typeface="宋体"/>
                      </a:endParaRPr>
                    </a:p>
                  </a:txBody>
                  <a:tcPr marL="9525" marR="9525" marT="9525" marB="0" anchor="b"/>
                </a:tc>
                <a:tc>
                  <a:txBody>
                    <a:bodyPr/>
                    <a:lstStyle/>
                    <a:p>
                      <a:pPr algn="l" fontAlgn="b"/>
                      <a:r>
                        <a:rPr lang="en-US" altLang="zh-CN" sz="2400" u="none" strike="noStrike" dirty="0">
                          <a:effectLst/>
                        </a:rPr>
                        <a:t>11</a:t>
                      </a:r>
                      <a:endParaRPr lang="en-US" altLang="zh-CN" sz="2400" b="0" i="0" u="none" strike="noStrike" dirty="0">
                        <a:solidFill>
                          <a:srgbClr val="000000"/>
                        </a:solidFill>
                        <a:effectLst/>
                        <a:latin typeface="宋体"/>
                      </a:endParaRPr>
                    </a:p>
                  </a:txBody>
                  <a:tcPr marL="9525" marR="9525" marT="9525" marB="0" anchor="b"/>
                </a:tc>
                <a:tc>
                  <a:txBody>
                    <a:bodyPr/>
                    <a:lstStyle/>
                    <a:p>
                      <a:pPr algn="l" fontAlgn="b"/>
                      <a:r>
                        <a:rPr lang="en-US" altLang="zh-CN" sz="2400" u="none" strike="noStrike" dirty="0">
                          <a:effectLst/>
                        </a:rPr>
                        <a:t>22</a:t>
                      </a:r>
                      <a:endParaRPr lang="en-US" altLang="zh-CN" sz="2400" b="0" i="0" u="none" strike="noStrike" dirty="0">
                        <a:solidFill>
                          <a:srgbClr val="000000"/>
                        </a:solidFill>
                        <a:effectLst/>
                        <a:latin typeface="宋体"/>
                      </a:endParaRPr>
                    </a:p>
                  </a:txBody>
                  <a:tcPr marL="9525" marR="9525" marT="9525" marB="0" anchor="b"/>
                </a:tc>
                <a:extLst>
                  <a:ext uri="{0D108BD9-81ED-4DB2-BD59-A6C34878D82A}">
                    <a16:rowId xmlns:a16="http://schemas.microsoft.com/office/drawing/2014/main" xmlns="" val="10006"/>
                  </a:ext>
                </a:extLst>
              </a:tr>
              <a:tr h="523184">
                <a:tc>
                  <a:txBody>
                    <a:bodyPr/>
                    <a:lstStyle/>
                    <a:p>
                      <a:pPr algn="l" fontAlgn="b"/>
                      <a:r>
                        <a:rPr lang="en-US" sz="2400" u="none" strike="noStrike" dirty="0">
                          <a:effectLst/>
                        </a:rPr>
                        <a:t>Total</a:t>
                      </a:r>
                      <a:endParaRPr lang="en-US" sz="2400" b="0" i="0" u="none" strike="noStrike" dirty="0">
                        <a:solidFill>
                          <a:srgbClr val="000000"/>
                        </a:solidFill>
                        <a:effectLst/>
                        <a:latin typeface="宋体"/>
                      </a:endParaRPr>
                    </a:p>
                  </a:txBody>
                  <a:tcPr marL="9525" marR="9525" marT="9525" marB="0" anchor="b"/>
                </a:tc>
                <a:tc>
                  <a:txBody>
                    <a:bodyPr/>
                    <a:lstStyle/>
                    <a:p>
                      <a:pPr algn="l" fontAlgn="b"/>
                      <a:r>
                        <a:rPr lang="en-US" altLang="zh-CN" sz="2400" u="none" strike="noStrike" dirty="0">
                          <a:effectLst/>
                        </a:rPr>
                        <a:t>50</a:t>
                      </a:r>
                      <a:endParaRPr lang="en-US" altLang="zh-CN" sz="2400" b="0" i="0" u="none" strike="noStrike" dirty="0">
                        <a:solidFill>
                          <a:srgbClr val="000000"/>
                        </a:solidFill>
                        <a:effectLst/>
                        <a:latin typeface="宋体"/>
                      </a:endParaRPr>
                    </a:p>
                  </a:txBody>
                  <a:tcPr marL="9525" marR="9525" marT="9525" marB="0" anchor="b"/>
                </a:tc>
                <a:tc>
                  <a:txBody>
                    <a:bodyPr/>
                    <a:lstStyle/>
                    <a:p>
                      <a:pPr algn="l" fontAlgn="b"/>
                      <a:r>
                        <a:rPr lang="en-US" altLang="zh-CN" sz="2400" u="none" strike="noStrike" dirty="0">
                          <a:effectLst/>
                        </a:rPr>
                        <a:t>100</a:t>
                      </a:r>
                      <a:endParaRPr lang="en-US" altLang="zh-CN" sz="2400" b="0" i="0" u="none" strike="noStrike" dirty="0">
                        <a:solidFill>
                          <a:srgbClr val="000000"/>
                        </a:solidFill>
                        <a:effectLst/>
                        <a:latin typeface="宋体"/>
                      </a:endParaRPr>
                    </a:p>
                  </a:txBody>
                  <a:tcPr marL="9525" marR="9525" marT="9525" marB="0" anchor="b"/>
                </a:tc>
                <a:extLst>
                  <a:ext uri="{0D108BD9-81ED-4DB2-BD59-A6C34878D82A}">
                    <a16:rowId xmlns:a16="http://schemas.microsoft.com/office/drawing/2014/main" xmlns="" val="10007"/>
                  </a:ext>
                </a:extLst>
              </a:tr>
            </a:tbl>
          </a:graphicData>
        </a:graphic>
      </p:graphicFrame>
      <p:sp>
        <p:nvSpPr>
          <p:cNvPr id="4"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Tree>
    <p:extLst>
      <p:ext uri="{BB962C8B-B14F-4D97-AF65-F5344CB8AC3E}">
        <p14:creationId xmlns:p14="http://schemas.microsoft.com/office/powerpoint/2010/main" val="133322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2495600" y="764704"/>
          <a:ext cx="7632848" cy="5472608"/>
        </p:xfrm>
        <a:graphic>
          <a:graphicData uri="http://schemas.openxmlformats.org/drawingml/2006/chart">
            <c:chart xmlns:c="http://schemas.openxmlformats.org/drawingml/2006/chart" xmlns:r="http://schemas.openxmlformats.org/officeDocument/2006/relationships" r:id="rId2"/>
          </a:graphicData>
        </a:graphic>
      </p:graphicFrame>
      <p:sp>
        <p:nvSpPr>
          <p:cNvPr id="6"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Tree>
    <p:extLst>
      <p:ext uri="{BB962C8B-B14F-4D97-AF65-F5344CB8AC3E}">
        <p14:creationId xmlns:p14="http://schemas.microsoft.com/office/powerpoint/2010/main" val="1930001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2999656" y="620688"/>
          <a:ext cx="6840760" cy="5256584"/>
        </p:xfrm>
        <a:graphic>
          <a:graphicData uri="http://schemas.openxmlformats.org/drawingml/2006/chart">
            <c:chart xmlns:c="http://schemas.openxmlformats.org/drawingml/2006/chart" xmlns:r="http://schemas.openxmlformats.org/officeDocument/2006/relationships" r:id="rId2"/>
          </a:graphicData>
        </a:graphic>
      </p:graphicFrame>
      <p:sp>
        <p:nvSpPr>
          <p:cNvPr id="6"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Tree>
    <p:extLst>
      <p:ext uri="{BB962C8B-B14F-4D97-AF65-F5344CB8AC3E}">
        <p14:creationId xmlns:p14="http://schemas.microsoft.com/office/powerpoint/2010/main" val="183014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Example: Fisher’s Tea Taster</a:t>
            </a:r>
            <a:endParaRPr lang="zh-CN" altLang="en-US" dirty="0"/>
          </a:p>
        </p:txBody>
      </p:sp>
      <p:sp>
        <p:nvSpPr>
          <p:cNvPr id="9" name="内容占位符 8"/>
          <p:cNvSpPr>
            <a:spLocks noGrp="1"/>
          </p:cNvSpPr>
          <p:nvPr>
            <p:ph idx="1"/>
          </p:nvPr>
        </p:nvSpPr>
        <p:spPr/>
        <p:txBody>
          <a:bodyPr>
            <a:normAutofit/>
          </a:bodyPr>
          <a:lstStyle/>
          <a:p>
            <a:pPr algn="just"/>
            <a:r>
              <a:rPr lang="en-US" altLang="zh-CN" dirty="0"/>
              <a:t>When drinking tea, a colleague of Fisher’s at </a:t>
            </a:r>
            <a:r>
              <a:rPr lang="en-US" altLang="zh-CN" dirty="0" err="1"/>
              <a:t>Rothamsted</a:t>
            </a:r>
            <a:r>
              <a:rPr lang="en-US" altLang="zh-CN" dirty="0"/>
              <a:t> Experiment Station near London claimed </a:t>
            </a:r>
            <a:r>
              <a:rPr lang="en-US" altLang="zh-CN" i="1" u="sng" dirty="0"/>
              <a:t>she could distinguish whether milk or tea was added to the cup first</a:t>
            </a:r>
            <a:r>
              <a:rPr lang="en-US" altLang="zh-CN" dirty="0"/>
              <a:t>. To test her claim, Fisher designed an experiment in which she tasted eight cups of tea.</a:t>
            </a:r>
          </a:p>
          <a:p>
            <a:pPr algn="just"/>
            <a:endParaRPr lang="en-US" altLang="zh-CN" dirty="0"/>
          </a:p>
          <a:p>
            <a:pPr algn="just"/>
            <a:r>
              <a:rPr lang="en-US" altLang="zh-CN" dirty="0"/>
              <a:t>Four cups had milk added first, and the other four had tea added first. She was told there were four cups of each type and she should try to select the four that had milk added first. The cups were presented to her in random order.</a:t>
            </a:r>
          </a:p>
          <a:p>
            <a:pPr marL="0" indent="0">
              <a:buNone/>
            </a:pPr>
            <a:endParaRPr lang="zh-CN" altLang="en-US" dirty="0"/>
          </a:p>
        </p:txBody>
      </p:sp>
      <p:sp>
        <p:nvSpPr>
          <p:cNvPr id="8" name="页脚占位符 6">
            <a:extLst>
              <a:ext uri="{FF2B5EF4-FFF2-40B4-BE49-F238E27FC236}">
                <a16:creationId xmlns:a16="http://schemas.microsoft.com/office/drawing/2014/main" xmlns="" id="{53BD976D-F704-4A64-8765-A4C7E64B4430}"/>
              </a:ext>
            </a:extLst>
          </p:cNvPr>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grpSp>
        <p:nvGrpSpPr>
          <p:cNvPr id="3" name="Group 2"/>
          <p:cNvGrpSpPr/>
          <p:nvPr/>
        </p:nvGrpSpPr>
        <p:grpSpPr>
          <a:xfrm>
            <a:off x="2207568" y="1844866"/>
            <a:ext cx="7776864" cy="4464495"/>
            <a:chOff x="251520" y="1700808"/>
            <a:chExt cx="7776864" cy="4464495"/>
          </a:xfrm>
        </p:grpSpPr>
        <p:sp>
          <p:nvSpPr>
            <p:cNvPr id="5" name="内容占位符 2"/>
            <p:cNvSpPr txBox="1">
              <a:spLocks/>
            </p:cNvSpPr>
            <p:nvPr/>
          </p:nvSpPr>
          <p:spPr>
            <a:xfrm>
              <a:off x="251520" y="1700808"/>
              <a:ext cx="7776864" cy="4464495"/>
            </a:xfrm>
            <a:prstGeom prst="rect">
              <a:avLst/>
            </a:prstGeom>
            <a:ln w="127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2">
              <a:schemeClr val="accent2"/>
            </a:fillRef>
            <a:effectRef idx="1">
              <a:schemeClr val="accent2"/>
            </a:effectRef>
            <a:fontRef idx="minor">
              <a:schemeClr val="dk1"/>
            </a:fontRef>
          </p:style>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dk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dk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dk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dk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dk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dk1"/>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dk1"/>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dk1"/>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dk1"/>
                  </a:solidFill>
                  <a:latin typeface="+mn-lt"/>
                  <a:ea typeface="+mn-ea"/>
                  <a:cs typeface="+mn-cs"/>
                </a:defRPr>
              </a:lvl9pPr>
            </a:lstStyle>
            <a:p>
              <a:pPr marL="0" indent="0">
                <a:buClr>
                  <a:srgbClr val="B83D68"/>
                </a:buClr>
                <a:buNone/>
              </a:pPr>
              <a:endParaRPr lang="zh-CN" altLang="en-US" dirty="0">
                <a:solidFill>
                  <a:prstClr val="black"/>
                </a:solidFill>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790" y="2636912"/>
              <a:ext cx="7425578"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2634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Example: Aspirin and Heart Attacks</a:t>
            </a:r>
            <a:endParaRPr lang="zh-CN" alt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8460" y="3854224"/>
            <a:ext cx="3918308" cy="2376264"/>
          </a:xfrm>
        </p:spPr>
      </p:pic>
      <p:sp>
        <p:nvSpPr>
          <p:cNvPr id="4" name="Footer Placeholder 3"/>
          <p:cNvSpPr>
            <a:spLocks noGrp="1"/>
          </p:cNvSpPr>
          <p:nvPr>
            <p:ph type="ftr" sz="quarter" idx="11"/>
          </p:nvPr>
        </p:nvSpPr>
        <p:spPr>
          <a:xfrm>
            <a:off x="5966792" y="6557946"/>
            <a:ext cx="3657600" cy="228600"/>
          </a:xfrm>
        </p:spPr>
        <p:txBody>
          <a:bodyPr/>
          <a:lstStyle/>
          <a:p>
            <a:r>
              <a:rPr lang="en-US" altLang="zh-CN" dirty="0" err="1"/>
              <a:t>Zhenghui</a:t>
            </a:r>
            <a:r>
              <a:rPr lang="en-US" altLang="zh-CN" dirty="0"/>
              <a:t> Feng, SOE and WISE, Xiamen U</a:t>
            </a:r>
            <a:endParaRPr lang="zh-CN" alt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895" y="1832749"/>
            <a:ext cx="3240361" cy="2524467"/>
          </a:xfrm>
          <a:prstGeom prst="rect">
            <a:avLst/>
          </a:prstGeom>
        </p:spPr>
      </p:pic>
      <p:sp>
        <p:nvSpPr>
          <p:cNvPr id="13" name="Curved Down Arrow 12"/>
          <p:cNvSpPr/>
          <p:nvPr/>
        </p:nvSpPr>
        <p:spPr>
          <a:xfrm rot="19007017">
            <a:off x="3603049" y="2393491"/>
            <a:ext cx="2292116" cy="679039"/>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Rectangle 14"/>
          <p:cNvSpPr/>
          <p:nvPr/>
        </p:nvSpPr>
        <p:spPr>
          <a:xfrm>
            <a:off x="3861348" y="1809679"/>
            <a:ext cx="492443" cy="923330"/>
          </a:xfrm>
          <a:prstGeom prst="rect">
            <a:avLst/>
          </a:prstGeom>
          <a:noFill/>
        </p:spPr>
        <p:txBody>
          <a:bodyPr wrap="none" lIns="91440" tIns="45720" rIns="91440" bIns="45720">
            <a:spAutoFit/>
          </a:bodyPr>
          <a:lstStyle/>
          <a:p>
            <a:pPr algn="ctr"/>
            <a:r>
              <a:rPr lang="en-US" altLang="zh-CN" sz="5400" b="1" cap="all" dirty="0">
                <a:ln w="9000" cmpd="sng">
                  <a:solidFill>
                    <a:srgbClr val="00B0F0"/>
                  </a:solidFill>
                  <a:prstDash val="solid"/>
                </a:ln>
                <a:solidFill>
                  <a:srgbClr val="00B0F0"/>
                </a:solidFill>
                <a:effectLst>
                  <a:reflection blurRad="12700" stA="28000" endPos="45000" dist="1000" dir="5400000" sy="-100000" algn="bl" rotWithShape="0"/>
                </a:effectLst>
              </a:rPr>
              <a:t>?</a:t>
            </a:r>
            <a:endParaRPr lang="zh-CN" altLang="en-US" sz="5400" b="1" cap="all" dirty="0">
              <a:ln w="9000" cmpd="sng">
                <a:solidFill>
                  <a:srgbClr val="00B0F0"/>
                </a:solidFill>
                <a:prstDash val="solid"/>
              </a:ln>
              <a:solidFill>
                <a:srgbClr val="00B0F0"/>
              </a:soli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76101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Example: Aspirin and Heart Attacks</a:t>
            </a:r>
            <a:endParaRPr lang="zh-CN" altLang="en-US" dirty="0"/>
          </a:p>
        </p:txBody>
      </p:sp>
      <p:sp>
        <p:nvSpPr>
          <p:cNvPr id="3" name="Content Placeholder 2"/>
          <p:cNvSpPr>
            <a:spLocks noGrp="1"/>
          </p:cNvSpPr>
          <p:nvPr>
            <p:ph idx="1"/>
          </p:nvPr>
        </p:nvSpPr>
        <p:spPr>
          <a:xfrm>
            <a:off x="1991543" y="1609416"/>
            <a:ext cx="8799243" cy="4846320"/>
          </a:xfrm>
        </p:spPr>
        <p:txBody>
          <a:bodyPr>
            <a:normAutofit/>
          </a:bodyPr>
          <a:lstStyle/>
          <a:p>
            <a:r>
              <a:rPr lang="en-US" altLang="zh-CN" dirty="0"/>
              <a:t>Table 2.3 is from a report on the relationship between aspirin use and myocardial infarction (heart attacks) by the Physicians’ Health Study Research Group at Harvard Medical School</a:t>
            </a:r>
          </a:p>
          <a:p>
            <a:r>
              <a:rPr lang="en-US" altLang="zh-CN" dirty="0"/>
              <a:t>The Physicians’ Health Study was a five-year randomized study </a:t>
            </a:r>
            <a:r>
              <a:rPr lang="en-US" altLang="zh-CN" i="1" u="sng" dirty="0"/>
              <a:t>testing whether regular intake of aspirin reduces mortality from cardiovascular disease</a:t>
            </a:r>
          </a:p>
          <a:p>
            <a:r>
              <a:rPr lang="en-US" altLang="zh-CN" dirty="0"/>
              <a:t>Every other day, the male physicians participating in the study took either one aspirin tablet or a placebo. The study was “blind”- the physicians in the study did not know which type of pill they were taking</a:t>
            </a:r>
            <a:endParaRPr lang="zh-CN" altLang="en-US" dirty="0"/>
          </a:p>
        </p:txBody>
      </p:sp>
      <p:sp>
        <p:nvSpPr>
          <p:cNvPr id="4" name="Footer Placeholder 3"/>
          <p:cNvSpPr>
            <a:spLocks noGrp="1"/>
          </p:cNvSpPr>
          <p:nvPr>
            <p:ph type="ftr" sz="quarter" idx="11"/>
          </p:nvPr>
        </p:nvSpPr>
        <p:spPr>
          <a:xfrm>
            <a:off x="5951984" y="6597352"/>
            <a:ext cx="3657600" cy="228600"/>
          </a:xfrm>
        </p:spPr>
        <p:txBody>
          <a:bodyPr/>
          <a:lstStyle/>
          <a:p>
            <a:r>
              <a:rPr lang="en-US" altLang="zh-CN"/>
              <a:t>Zhenghui Feng, SOE and WISE, Xiamen U</a:t>
            </a:r>
            <a:endParaRPr lang="zh-CN" altLang="en-US" dirty="0"/>
          </a:p>
        </p:txBody>
      </p:sp>
      <p:grpSp>
        <p:nvGrpSpPr>
          <p:cNvPr id="7" name="组合 6">
            <a:extLst>
              <a:ext uri="{FF2B5EF4-FFF2-40B4-BE49-F238E27FC236}">
                <a16:creationId xmlns:a16="http://schemas.microsoft.com/office/drawing/2014/main" xmlns="" id="{170DFE5F-43D0-4362-B5C2-F2A58FE48950}"/>
              </a:ext>
            </a:extLst>
          </p:cNvPr>
          <p:cNvGrpSpPr/>
          <p:nvPr/>
        </p:nvGrpSpPr>
        <p:grpSpPr>
          <a:xfrm>
            <a:off x="1847528" y="2969552"/>
            <a:ext cx="7643192" cy="3556992"/>
            <a:chOff x="323528" y="2969552"/>
            <a:chExt cx="7643192" cy="3556992"/>
          </a:xfrm>
        </p:grpSpPr>
        <p:sp>
          <p:nvSpPr>
            <p:cNvPr id="5" name="内容占位符 2"/>
            <p:cNvSpPr txBox="1">
              <a:spLocks/>
            </p:cNvSpPr>
            <p:nvPr/>
          </p:nvSpPr>
          <p:spPr>
            <a:xfrm>
              <a:off x="323528" y="2969552"/>
              <a:ext cx="7643192" cy="3556992"/>
            </a:xfrm>
            <a:prstGeom prst="rect">
              <a:avLst/>
            </a:prstGeom>
            <a:ln w="127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2">
              <a:schemeClr val="accent2"/>
            </a:fillRef>
            <a:effectRef idx="1">
              <a:schemeClr val="accent2"/>
            </a:effectRef>
            <a:fontRef idx="minor">
              <a:schemeClr val="dk1"/>
            </a:fontRef>
          </p:style>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dk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dk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dk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dk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dk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dk1"/>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dk1"/>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dk1"/>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dk1"/>
                  </a:solidFill>
                  <a:latin typeface="+mn-lt"/>
                  <a:ea typeface="+mn-ea"/>
                  <a:cs typeface="+mn-cs"/>
                </a:defRPr>
              </a:lvl9pPr>
            </a:lstStyle>
            <a:p>
              <a:pPr marL="0" indent="0">
                <a:buNone/>
              </a:pP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451" y="3214523"/>
              <a:ext cx="7295009"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21322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xmlns="" id="{752F9EF0-3967-45E2-8A14-2CA00A52498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92144" y="808258"/>
            <a:ext cx="1944216" cy="2592288"/>
          </a:xfrm>
        </p:spPr>
      </p:pic>
      <p:sp>
        <p:nvSpPr>
          <p:cNvPr id="7"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6" name="Subtitle 3">
            <a:extLst>
              <a:ext uri="{FF2B5EF4-FFF2-40B4-BE49-F238E27FC236}">
                <a16:creationId xmlns:a16="http://schemas.microsoft.com/office/drawing/2014/main" xmlns="" id="{E7B4FD0E-63C8-4981-85AA-8E832C2266A1}"/>
              </a:ext>
            </a:extLst>
          </p:cNvPr>
          <p:cNvSpPr txBox="1">
            <a:spLocks/>
          </p:cNvSpPr>
          <p:nvPr/>
        </p:nvSpPr>
        <p:spPr>
          <a:xfrm>
            <a:off x="2207568" y="817080"/>
            <a:ext cx="5114778" cy="512766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altLang="zh-CN" dirty="0" err="1"/>
              <a:t>Zhenghui</a:t>
            </a:r>
            <a:r>
              <a:rPr lang="en-US" altLang="zh-CN" dirty="0"/>
              <a:t> Feng(</a:t>
            </a:r>
            <a:r>
              <a:rPr lang="zh-CN" altLang="en-US" b="1" dirty="0"/>
              <a:t>冯峥晖</a:t>
            </a:r>
            <a:r>
              <a:rPr lang="en-US" altLang="zh-CN" dirty="0"/>
              <a:t>)</a:t>
            </a:r>
          </a:p>
          <a:p>
            <a:pPr marL="0" indent="0" algn="ctr">
              <a:buNone/>
            </a:pPr>
            <a:r>
              <a:rPr lang="en-US" altLang="zh-CN" dirty="0"/>
              <a:t>Associate Professor</a:t>
            </a:r>
          </a:p>
          <a:p>
            <a:r>
              <a:rPr lang="en-US" altLang="zh-CN" sz="2000" u="sng" dirty="0"/>
              <a:t>Research Interests</a:t>
            </a:r>
            <a:endParaRPr lang="zh-CN" altLang="zh-CN" sz="2000" dirty="0"/>
          </a:p>
          <a:p>
            <a:pPr marL="0" indent="0">
              <a:buNone/>
            </a:pPr>
            <a:r>
              <a:rPr lang="en-US" altLang="zh-CN" sz="1600" dirty="0"/>
              <a:t>   Applied Statistics,  Functional Data Analysis, </a:t>
            </a:r>
          </a:p>
          <a:p>
            <a:pPr marL="0" indent="0">
              <a:buNone/>
            </a:pPr>
            <a:r>
              <a:rPr lang="en-US" altLang="zh-CN" sz="1600" dirty="0"/>
              <a:t>   Dimension Reduction,  Variable Selection</a:t>
            </a:r>
          </a:p>
          <a:p>
            <a:pPr marL="0" indent="0">
              <a:buNone/>
            </a:pPr>
            <a:endParaRPr lang="en-US" altLang="zh-CN" sz="1600" dirty="0"/>
          </a:p>
          <a:p>
            <a:r>
              <a:rPr lang="en-US" altLang="zh-CN" sz="2000" u="sng" dirty="0"/>
              <a:t>Education</a:t>
            </a:r>
          </a:p>
          <a:p>
            <a:pPr marL="0" indent="0">
              <a:lnSpc>
                <a:spcPct val="100000"/>
              </a:lnSpc>
              <a:buNone/>
            </a:pPr>
            <a:r>
              <a:rPr lang="en-US" altLang="zh-CN" sz="1600" dirty="0"/>
              <a:t>   PHD    Statistics, Department of Mathematics, </a:t>
            </a:r>
          </a:p>
          <a:p>
            <a:pPr marL="0" indent="0">
              <a:lnSpc>
                <a:spcPct val="100000"/>
              </a:lnSpc>
              <a:buNone/>
            </a:pPr>
            <a:r>
              <a:rPr lang="en-US" altLang="zh-CN" sz="1600" dirty="0"/>
              <a:t>              Hong Kong Baptist University</a:t>
            </a:r>
          </a:p>
          <a:p>
            <a:pPr marL="0" indent="0">
              <a:lnSpc>
                <a:spcPct val="100000"/>
              </a:lnSpc>
              <a:buNone/>
            </a:pPr>
            <a:r>
              <a:rPr lang="en-US" altLang="zh-CN" sz="1600" dirty="0"/>
              <a:t>   MSc     Statistics, School of Mathematics, </a:t>
            </a:r>
          </a:p>
          <a:p>
            <a:pPr marL="0" indent="0">
              <a:lnSpc>
                <a:spcPct val="100000"/>
              </a:lnSpc>
              <a:buNone/>
            </a:pPr>
            <a:r>
              <a:rPr lang="en-US" altLang="zh-CN" sz="1600" dirty="0"/>
              <a:t>              Beijing Normal University, China   </a:t>
            </a:r>
          </a:p>
          <a:p>
            <a:pPr marL="0" indent="0">
              <a:lnSpc>
                <a:spcPct val="100000"/>
              </a:lnSpc>
              <a:buNone/>
            </a:pPr>
            <a:endParaRPr lang="zh-CN" altLang="zh-CN" sz="1600" dirty="0"/>
          </a:p>
          <a:p>
            <a:pPr marL="0" indent="0">
              <a:buNone/>
            </a:pPr>
            <a:endParaRPr lang="en-US" altLang="zh-CN" dirty="0">
              <a:hlinkClick r:id="" action="ppaction://noaction"/>
            </a:endParaRPr>
          </a:p>
          <a:p>
            <a:endParaRPr lang="en-US" altLang="zh-CN" dirty="0">
              <a:hlinkClick r:id="" action="ppaction://noaction"/>
            </a:endParaRPr>
          </a:p>
          <a:p>
            <a:endParaRPr lang="en-US" altLang="zh-CN" dirty="0"/>
          </a:p>
          <a:p>
            <a:endParaRPr lang="zh-CN" altLang="en-US" dirty="0"/>
          </a:p>
        </p:txBody>
      </p:sp>
      <p:sp>
        <p:nvSpPr>
          <p:cNvPr id="11" name="文本框 10">
            <a:extLst>
              <a:ext uri="{FF2B5EF4-FFF2-40B4-BE49-F238E27FC236}">
                <a16:creationId xmlns:a16="http://schemas.microsoft.com/office/drawing/2014/main" xmlns="" id="{336D444C-8B54-456B-B389-DA46062C9DB0}"/>
              </a:ext>
            </a:extLst>
          </p:cNvPr>
          <p:cNvSpPr txBox="1"/>
          <p:nvPr/>
        </p:nvSpPr>
        <p:spPr>
          <a:xfrm>
            <a:off x="7032104" y="3662903"/>
            <a:ext cx="2952328" cy="2031325"/>
          </a:xfrm>
          <a:prstGeom prst="rect">
            <a:avLst/>
          </a:prstGeom>
          <a:noFill/>
        </p:spPr>
        <p:txBody>
          <a:bodyPr wrap="square" rtlCol="0">
            <a:spAutoFit/>
          </a:bodyPr>
          <a:lstStyle/>
          <a:p>
            <a:pPr>
              <a:lnSpc>
                <a:spcPct val="150000"/>
              </a:lnSpc>
            </a:pPr>
            <a:r>
              <a:rPr lang="en-US" altLang="zh-CN" dirty="0">
                <a:hlinkClick r:id="rId3"/>
              </a:rPr>
              <a:t>zhfengwise@xum.edu.cn</a:t>
            </a:r>
            <a:endParaRPr lang="en-US" altLang="zh-CN" dirty="0"/>
          </a:p>
          <a:p>
            <a:pPr>
              <a:lnSpc>
                <a:spcPct val="150000"/>
              </a:lnSpc>
            </a:pPr>
            <a:r>
              <a:rPr lang="en-US" altLang="zh-CN" dirty="0"/>
              <a:t>Economic Building D207</a:t>
            </a:r>
          </a:p>
          <a:p>
            <a:pPr>
              <a:lnSpc>
                <a:spcPct val="150000"/>
              </a:lnSpc>
            </a:pPr>
            <a:r>
              <a:rPr lang="en-US" altLang="zh-CN" dirty="0">
                <a:hlinkClick r:id="rId4"/>
              </a:rPr>
              <a:t>Webpage</a:t>
            </a:r>
            <a:endParaRPr lang="en-US" altLang="zh-CN" dirty="0"/>
          </a:p>
          <a:p>
            <a:pPr>
              <a:lnSpc>
                <a:spcPct val="150000"/>
              </a:lnSpc>
            </a:pPr>
            <a:endParaRPr lang="en-US" altLang="zh-CN" dirty="0"/>
          </a:p>
          <a:p>
            <a:endParaRPr lang="zh-CN" altLang="en-US" dirty="0"/>
          </a:p>
        </p:txBody>
      </p:sp>
      <p:pic>
        <p:nvPicPr>
          <p:cNvPr id="13" name="图片 12">
            <a:extLst>
              <a:ext uri="{FF2B5EF4-FFF2-40B4-BE49-F238E27FC236}">
                <a16:creationId xmlns:a16="http://schemas.microsoft.com/office/drawing/2014/main" xmlns="" id="{F1E0EEC3-1FD5-4F85-B886-768A0E94F0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5423" y="4779175"/>
            <a:ext cx="1328485" cy="1328485"/>
          </a:xfrm>
          <a:prstGeom prst="rect">
            <a:avLst/>
          </a:prstGeom>
        </p:spPr>
      </p:pic>
    </p:spTree>
    <p:extLst>
      <p:ext uri="{BB962C8B-B14F-4D97-AF65-F5344CB8AC3E}">
        <p14:creationId xmlns:p14="http://schemas.microsoft.com/office/powerpoint/2010/main" val="2813114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Example: Female Horseshoe Crabs and their Satellites</a:t>
            </a:r>
            <a:endParaRPr lang="zh-CN" altLang="en-US" dirty="0"/>
          </a:p>
        </p:txBody>
      </p:sp>
      <p:sp>
        <p:nvSpPr>
          <p:cNvPr id="3" name="内容占位符 2"/>
          <p:cNvSpPr>
            <a:spLocks noGrp="1"/>
          </p:cNvSpPr>
          <p:nvPr>
            <p:ph idx="1"/>
          </p:nvPr>
        </p:nvSpPr>
        <p:spPr/>
        <p:txBody>
          <a:bodyPr/>
          <a:lstStyle/>
          <a:p>
            <a:pPr algn="just"/>
            <a:r>
              <a:rPr lang="en-US" altLang="zh-CN" dirty="0"/>
              <a:t>A study of nesting horseshoe crabs (J. </a:t>
            </a:r>
            <a:r>
              <a:rPr lang="en-US" altLang="zh-CN" dirty="0" err="1"/>
              <a:t>Brockmann</a:t>
            </a:r>
            <a:r>
              <a:rPr lang="en-US" altLang="zh-CN" dirty="0"/>
              <a:t>, </a:t>
            </a:r>
            <a:r>
              <a:rPr lang="en-US" altLang="zh-CN" i="1" dirty="0"/>
              <a:t>Ethology</a:t>
            </a:r>
            <a:r>
              <a:rPr lang="en-US" altLang="zh-CN" dirty="0"/>
              <a:t>,</a:t>
            </a:r>
            <a:r>
              <a:rPr lang="en-US" altLang="zh-CN" b="1" dirty="0"/>
              <a:t>102</a:t>
            </a:r>
            <a:r>
              <a:rPr lang="en-US" altLang="zh-CN" dirty="0"/>
              <a:t>: 1–21, 1996). Each female horseshoe crab in the study had a male crab attached to her in her nest. </a:t>
            </a:r>
          </a:p>
          <a:p>
            <a:pPr marL="0" indent="0">
              <a:buNone/>
            </a:pPr>
            <a:endParaRPr lang="en-US" altLang="zh-CN" dirty="0"/>
          </a:p>
          <a:p>
            <a:pPr algn="just"/>
            <a:r>
              <a:rPr lang="en-US" altLang="zh-CN" dirty="0"/>
              <a:t>The study investigated factors that affect whether the female crab had any other males, called </a:t>
            </a:r>
            <a:r>
              <a:rPr lang="en-US" altLang="zh-CN" i="1" dirty="0"/>
              <a:t>satellites</a:t>
            </a:r>
            <a:r>
              <a:rPr lang="en-US" altLang="zh-CN" dirty="0"/>
              <a:t>, residing nearby her. The response outcome for each female crab is her number of satellites.</a:t>
            </a:r>
            <a:endParaRPr lang="zh-CN" altLang="en-US" dirty="0"/>
          </a:p>
        </p:txBody>
      </p:sp>
      <p:sp>
        <p:nvSpPr>
          <p:cNvPr id="6" name="Footer Placeholder 3">
            <a:extLst>
              <a:ext uri="{FF2B5EF4-FFF2-40B4-BE49-F238E27FC236}">
                <a16:creationId xmlns:a16="http://schemas.microsoft.com/office/drawing/2014/main" xmlns="" id="{62741822-D15F-42E4-909E-691863525C0E}"/>
              </a:ext>
            </a:extLst>
          </p:cNvPr>
          <p:cNvSpPr>
            <a:spLocks noGrp="1"/>
          </p:cNvSpPr>
          <p:nvPr>
            <p:ph type="ftr" sz="quarter" idx="11"/>
          </p:nvPr>
        </p:nvSpPr>
        <p:spPr>
          <a:xfrm>
            <a:off x="5951984" y="6597352"/>
            <a:ext cx="3657600" cy="228600"/>
          </a:xfrm>
        </p:spPr>
        <p:txBody>
          <a:bodyPr/>
          <a:lstStyle/>
          <a:p>
            <a:r>
              <a:rPr lang="en-US" altLang="zh-CN"/>
              <a:t>Zhenghui Feng, SOE and WISE, Xiamen U</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662" y="1988842"/>
            <a:ext cx="6372707" cy="4248471"/>
          </a:xfrm>
          <a:prstGeom prst="rect">
            <a:avLst/>
          </a:prstGeom>
        </p:spPr>
      </p:pic>
    </p:spTree>
    <p:extLst>
      <p:ext uri="{BB962C8B-B14F-4D97-AF65-F5344CB8AC3E}">
        <p14:creationId xmlns:p14="http://schemas.microsoft.com/office/powerpoint/2010/main" val="18476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xmlns="" id="{3A9D1B32-496D-42B5-A58C-09A44487736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9703" y="413332"/>
            <a:ext cx="3469313" cy="4625753"/>
          </a:xfrm>
        </p:spPr>
      </p:pic>
      <p:pic>
        <p:nvPicPr>
          <p:cNvPr id="9" name="图片 8">
            <a:extLst>
              <a:ext uri="{FF2B5EF4-FFF2-40B4-BE49-F238E27FC236}">
                <a16:creationId xmlns:a16="http://schemas.microsoft.com/office/drawing/2014/main" xmlns="" id="{923A7A23-31C4-4D4C-9A2F-30E322E102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0992" y="188640"/>
            <a:ext cx="3273828" cy="4365104"/>
          </a:xfrm>
          <a:prstGeom prst="rect">
            <a:avLst/>
          </a:prstGeom>
        </p:spPr>
      </p:pic>
      <p:pic>
        <p:nvPicPr>
          <p:cNvPr id="13" name="图片 12">
            <a:extLst>
              <a:ext uri="{FF2B5EF4-FFF2-40B4-BE49-F238E27FC236}">
                <a16:creationId xmlns:a16="http://schemas.microsoft.com/office/drawing/2014/main" xmlns="" id="{1AD7DA05-814C-4406-BE29-4C28A594C5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9111" y="1844952"/>
            <a:ext cx="3469314" cy="4625752"/>
          </a:xfrm>
          <a:prstGeom prst="rect">
            <a:avLst/>
          </a:prstGeom>
        </p:spPr>
      </p:pic>
      <p:pic>
        <p:nvPicPr>
          <p:cNvPr id="11" name="图片 10">
            <a:extLst>
              <a:ext uri="{FF2B5EF4-FFF2-40B4-BE49-F238E27FC236}">
                <a16:creationId xmlns:a16="http://schemas.microsoft.com/office/drawing/2014/main" xmlns="" id="{96DD5DDB-C46B-4F7C-A270-F656AF83F7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8982" y="1335024"/>
            <a:ext cx="3523320" cy="4697760"/>
          </a:xfrm>
          <a:prstGeom prst="rect">
            <a:avLst/>
          </a:prstGeom>
        </p:spPr>
      </p:pic>
      <p:sp>
        <p:nvSpPr>
          <p:cNvPr id="10" name="Footer Placeholder 3">
            <a:extLst>
              <a:ext uri="{FF2B5EF4-FFF2-40B4-BE49-F238E27FC236}">
                <a16:creationId xmlns:a16="http://schemas.microsoft.com/office/drawing/2014/main" xmlns="" id="{2395862B-B9D3-4D74-9985-260190744CF8}"/>
              </a:ext>
            </a:extLst>
          </p:cNvPr>
          <p:cNvSpPr>
            <a:spLocks noGrp="1"/>
          </p:cNvSpPr>
          <p:nvPr>
            <p:ph type="ftr" sz="quarter" idx="11"/>
          </p:nvPr>
        </p:nvSpPr>
        <p:spPr>
          <a:xfrm>
            <a:off x="5951984" y="6597352"/>
            <a:ext cx="3657600" cy="228600"/>
          </a:xfrm>
        </p:spPr>
        <p:txBody>
          <a:bodyPr/>
          <a:lstStyle/>
          <a:p>
            <a:r>
              <a:rPr lang="en-US" altLang="zh-CN"/>
              <a:t>Zhenghui Feng, SOE and WISE, Xiamen U</a:t>
            </a:r>
            <a:endParaRPr lang="zh-CN" altLang="en-US" dirty="0"/>
          </a:p>
        </p:txBody>
      </p:sp>
    </p:spTree>
    <p:extLst>
      <p:ext uri="{BB962C8B-B14F-4D97-AF65-F5344CB8AC3E}">
        <p14:creationId xmlns:p14="http://schemas.microsoft.com/office/powerpoint/2010/main" val="161349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106"/>
          <a:stretch/>
        </p:blipFill>
        <p:spPr>
          <a:xfrm>
            <a:off x="2495600" y="368490"/>
            <a:ext cx="7056784" cy="5580790"/>
          </a:xfrm>
        </p:spPr>
      </p:pic>
      <p:sp>
        <p:nvSpPr>
          <p:cNvPr id="8" name="Footer Placeholder 3">
            <a:extLst>
              <a:ext uri="{FF2B5EF4-FFF2-40B4-BE49-F238E27FC236}">
                <a16:creationId xmlns:a16="http://schemas.microsoft.com/office/drawing/2014/main" xmlns="" id="{A61EDA9F-67DC-41B3-9169-CA7D059EC8C2}"/>
              </a:ext>
            </a:extLst>
          </p:cNvPr>
          <p:cNvSpPr>
            <a:spLocks noGrp="1"/>
          </p:cNvSpPr>
          <p:nvPr>
            <p:ph type="ftr" sz="quarter" idx="11"/>
          </p:nvPr>
        </p:nvSpPr>
        <p:spPr>
          <a:xfrm>
            <a:off x="5951984" y="6597352"/>
            <a:ext cx="3657600" cy="228600"/>
          </a:xfrm>
        </p:spPr>
        <p:txBody>
          <a:bodyPr/>
          <a:lstStyle/>
          <a:p>
            <a:r>
              <a:rPr lang="en-US" altLang="zh-CN"/>
              <a:t>Zhenghui Feng, SOE and WISE, Xiamen U</a:t>
            </a:r>
            <a:endParaRPr lang="zh-CN" altLang="en-US" dirty="0"/>
          </a:p>
        </p:txBody>
      </p:sp>
      <p:sp>
        <p:nvSpPr>
          <p:cNvPr id="7" name="TextBox 6"/>
          <p:cNvSpPr txBox="1"/>
          <p:nvPr/>
        </p:nvSpPr>
        <p:spPr>
          <a:xfrm>
            <a:off x="2495600" y="5877273"/>
            <a:ext cx="7344816" cy="646331"/>
          </a:xfrm>
          <a:prstGeom prst="rect">
            <a:avLst/>
          </a:prstGeom>
          <a:noFill/>
        </p:spPr>
        <p:txBody>
          <a:bodyPr wrap="square" rtlCol="0">
            <a:spAutoFit/>
          </a:bodyPr>
          <a:lstStyle/>
          <a:p>
            <a:r>
              <a:rPr lang="en-US" altLang="zh-CN" dirty="0">
                <a:solidFill>
                  <a:prstClr val="black"/>
                </a:solidFill>
              </a:rPr>
              <a:t>C: color    S: spine condition  W: width  </a:t>
            </a:r>
            <a:r>
              <a:rPr lang="en-US" altLang="zh-CN" dirty="0" err="1">
                <a:solidFill>
                  <a:prstClr val="black"/>
                </a:solidFill>
              </a:rPr>
              <a:t>Wt</a:t>
            </a:r>
            <a:r>
              <a:rPr lang="en-US" altLang="zh-CN" dirty="0">
                <a:solidFill>
                  <a:prstClr val="black"/>
                </a:solidFill>
              </a:rPr>
              <a:t>: weight  Sa: number of satellites</a:t>
            </a:r>
            <a:endParaRPr lang="zh-CN" altLang="en-US" dirty="0">
              <a:solidFill>
                <a:prstClr val="black"/>
              </a:solidFill>
            </a:endParaRPr>
          </a:p>
        </p:txBody>
      </p:sp>
    </p:spTree>
    <p:extLst>
      <p:ext uri="{BB962C8B-B14F-4D97-AF65-F5344CB8AC3E}">
        <p14:creationId xmlns:p14="http://schemas.microsoft.com/office/powerpoint/2010/main" val="1584216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1A8B07B-8E78-4F74-B8D5-DC490C482556}"/>
              </a:ext>
            </a:extLst>
          </p:cNvPr>
          <p:cNvSpPr>
            <a:spLocks noGrp="1"/>
          </p:cNvSpPr>
          <p:nvPr>
            <p:ph type="title"/>
          </p:nvPr>
        </p:nvSpPr>
        <p:spPr/>
        <p:txBody>
          <a:bodyPr/>
          <a:lstStyle/>
          <a:p>
            <a:r>
              <a:rPr lang="en-US" altLang="zh-CN" dirty="0"/>
              <a:t>Example: Coffee brand market share</a:t>
            </a:r>
            <a:endParaRPr lang="zh-CN" altLang="en-US" dirty="0"/>
          </a:p>
        </p:txBody>
      </p:sp>
      <p:sp>
        <p:nvSpPr>
          <p:cNvPr id="3" name="内容占位符 2">
            <a:extLst>
              <a:ext uri="{FF2B5EF4-FFF2-40B4-BE49-F238E27FC236}">
                <a16:creationId xmlns:a16="http://schemas.microsoft.com/office/drawing/2014/main" xmlns="" id="{A8703233-70B3-4584-A885-A935BF431C30}"/>
              </a:ext>
            </a:extLst>
          </p:cNvPr>
          <p:cNvSpPr>
            <a:spLocks noGrp="1"/>
          </p:cNvSpPr>
          <p:nvPr>
            <p:ph idx="1"/>
          </p:nvPr>
        </p:nvSpPr>
        <p:spPr>
          <a:xfrm>
            <a:off x="5528616" y="2041769"/>
            <a:ext cx="4426094" cy="2961775"/>
          </a:xfrm>
        </p:spPr>
        <p:txBody>
          <a:bodyPr>
            <a:normAutofit fontScale="92500"/>
          </a:bodyPr>
          <a:lstStyle/>
          <a:p>
            <a:pPr algn="just">
              <a:lnSpc>
                <a:spcPct val="140000"/>
              </a:lnSpc>
            </a:pPr>
            <a:r>
              <a:rPr lang="en-US" altLang="zh-CN" dirty="0"/>
              <a:t>A survey recorded the brand choice for a sample of buyers of instant coffee. At a later coffee purchase by these subjects, the brand choice was again recorded. Table 8.5 shows results for five brands of </a:t>
            </a:r>
            <a:r>
              <a:rPr lang="en-US" altLang="zh-CN" dirty="0" err="1"/>
              <a:t>decaffinated</a:t>
            </a:r>
            <a:r>
              <a:rPr lang="en-US" altLang="zh-CN" dirty="0"/>
              <a:t> coffee. </a:t>
            </a:r>
            <a:endParaRPr lang="zh-CN" altLang="en-US" dirty="0"/>
          </a:p>
        </p:txBody>
      </p:sp>
      <p:sp>
        <p:nvSpPr>
          <p:cNvPr id="9" name="Footer Placeholder 3">
            <a:extLst>
              <a:ext uri="{FF2B5EF4-FFF2-40B4-BE49-F238E27FC236}">
                <a16:creationId xmlns:a16="http://schemas.microsoft.com/office/drawing/2014/main" xmlns="" id="{FF9D860D-D7F3-4931-9DB5-D0FA06D31BC8}"/>
              </a:ext>
            </a:extLst>
          </p:cNvPr>
          <p:cNvSpPr>
            <a:spLocks noGrp="1"/>
          </p:cNvSpPr>
          <p:nvPr>
            <p:ph type="ftr" sz="quarter" idx="11"/>
          </p:nvPr>
        </p:nvSpPr>
        <p:spPr>
          <a:xfrm>
            <a:off x="5951984" y="6597352"/>
            <a:ext cx="3657600" cy="228600"/>
          </a:xfrm>
        </p:spPr>
        <p:txBody>
          <a:bodyPr/>
          <a:lstStyle/>
          <a:p>
            <a:r>
              <a:rPr lang="en-US" altLang="zh-CN"/>
              <a:t>Zhenghui Feng, SOE and WISE, Xiamen U</a:t>
            </a:r>
            <a:endParaRPr lang="zh-CN" altLang="en-US" dirty="0"/>
          </a:p>
        </p:txBody>
      </p:sp>
      <p:pic>
        <p:nvPicPr>
          <p:cNvPr id="11" name="图片 10">
            <a:extLst>
              <a:ext uri="{FF2B5EF4-FFF2-40B4-BE49-F238E27FC236}">
                <a16:creationId xmlns:a16="http://schemas.microsoft.com/office/drawing/2014/main" xmlns="" id="{71C302F0-65D8-4C77-8B5E-D173B943A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5" y="1765405"/>
            <a:ext cx="1269077" cy="2080023"/>
          </a:xfrm>
          <a:prstGeom prst="rect">
            <a:avLst/>
          </a:prstGeom>
        </p:spPr>
      </p:pic>
      <p:pic>
        <p:nvPicPr>
          <p:cNvPr id="13" name="图片 12">
            <a:extLst>
              <a:ext uri="{FF2B5EF4-FFF2-40B4-BE49-F238E27FC236}">
                <a16:creationId xmlns:a16="http://schemas.microsoft.com/office/drawing/2014/main" xmlns="" id="{C463437E-B1FC-4B89-A103-082C42AE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1623605"/>
            <a:ext cx="1684602" cy="2080023"/>
          </a:xfrm>
          <a:prstGeom prst="rect">
            <a:avLst/>
          </a:prstGeom>
        </p:spPr>
      </p:pic>
      <p:pic>
        <p:nvPicPr>
          <p:cNvPr id="15" name="图片 14">
            <a:extLst>
              <a:ext uri="{FF2B5EF4-FFF2-40B4-BE49-F238E27FC236}">
                <a16:creationId xmlns:a16="http://schemas.microsoft.com/office/drawing/2014/main" xmlns="" id="{688997CE-DEB6-42EA-AE4F-6C77A4459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310" y="3732055"/>
            <a:ext cx="2259739" cy="2542976"/>
          </a:xfrm>
          <a:prstGeom prst="rect">
            <a:avLst/>
          </a:prstGeom>
        </p:spPr>
      </p:pic>
      <p:sp>
        <p:nvSpPr>
          <p:cNvPr id="16" name="文本框 15">
            <a:extLst>
              <a:ext uri="{FF2B5EF4-FFF2-40B4-BE49-F238E27FC236}">
                <a16:creationId xmlns:a16="http://schemas.microsoft.com/office/drawing/2014/main" xmlns="" id="{498F8917-443A-4AA5-BCB9-D7FCAB9858D8}"/>
              </a:ext>
            </a:extLst>
          </p:cNvPr>
          <p:cNvSpPr txBox="1"/>
          <p:nvPr/>
        </p:nvSpPr>
        <p:spPr>
          <a:xfrm>
            <a:off x="5663952" y="5002943"/>
            <a:ext cx="4464496" cy="707886"/>
          </a:xfrm>
          <a:prstGeom prst="rect">
            <a:avLst/>
          </a:prstGeom>
          <a:noFill/>
        </p:spPr>
        <p:txBody>
          <a:bodyPr wrap="square" rtlCol="0">
            <a:spAutoFit/>
          </a:bodyPr>
          <a:lstStyle/>
          <a:p>
            <a:r>
              <a:rPr lang="en-US" altLang="zh-CN" sz="2000" dirty="0">
                <a:solidFill>
                  <a:srgbClr val="FF0000"/>
                </a:solidFill>
              </a:rPr>
              <a:t>Question: </a:t>
            </a:r>
            <a:r>
              <a:rPr lang="en-US" altLang="zh-CN" sz="2000" dirty="0"/>
              <a:t>Is there evidence that most buyers change their brand choice?</a:t>
            </a:r>
            <a:endParaRPr lang="zh-CN" altLang="en-US" sz="2000" dirty="0"/>
          </a:p>
        </p:txBody>
      </p:sp>
    </p:spTree>
    <p:extLst>
      <p:ext uri="{BB962C8B-B14F-4D97-AF65-F5344CB8AC3E}">
        <p14:creationId xmlns:p14="http://schemas.microsoft.com/office/powerpoint/2010/main" val="1410697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xmlns="" id="{4EBAB4D4-B775-45CF-BB5A-0E5603A7FF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059" y="1988841"/>
            <a:ext cx="7170128" cy="3036383"/>
          </a:xfrm>
        </p:spPr>
      </p:pic>
      <p:sp>
        <p:nvSpPr>
          <p:cNvPr id="5" name="Footer Placeholder 3">
            <a:extLst>
              <a:ext uri="{FF2B5EF4-FFF2-40B4-BE49-F238E27FC236}">
                <a16:creationId xmlns:a16="http://schemas.microsoft.com/office/drawing/2014/main" xmlns="" id="{29FA8D95-D6F1-4073-987B-EE301C59A879}"/>
              </a:ext>
            </a:extLst>
          </p:cNvPr>
          <p:cNvSpPr>
            <a:spLocks noGrp="1"/>
          </p:cNvSpPr>
          <p:nvPr>
            <p:ph type="ftr" sz="quarter" idx="11"/>
          </p:nvPr>
        </p:nvSpPr>
        <p:spPr>
          <a:xfrm>
            <a:off x="5951984" y="6597352"/>
            <a:ext cx="3657600" cy="228600"/>
          </a:xfrm>
        </p:spPr>
        <p:txBody>
          <a:bodyPr/>
          <a:lstStyle/>
          <a:p>
            <a:r>
              <a:rPr lang="en-US" altLang="zh-CN"/>
              <a:t>Zhenghui Feng, SOE and WISE, Xiamen U</a:t>
            </a:r>
            <a:endParaRPr lang="zh-CN" altLang="en-US" dirty="0"/>
          </a:p>
        </p:txBody>
      </p:sp>
    </p:spTree>
    <p:extLst>
      <p:ext uri="{BB962C8B-B14F-4D97-AF65-F5344CB8AC3E}">
        <p14:creationId xmlns:p14="http://schemas.microsoft.com/office/powerpoint/2010/main" val="3512482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E7AE12C-D6D2-449D-90C0-58BEEF2F95F7}"/>
              </a:ext>
            </a:extLst>
          </p:cNvPr>
          <p:cNvSpPr>
            <a:spLocks noGrp="1"/>
          </p:cNvSpPr>
          <p:nvPr>
            <p:ph type="title"/>
          </p:nvPr>
        </p:nvSpPr>
        <p:spPr/>
        <p:txBody>
          <a:bodyPr/>
          <a:lstStyle/>
          <a:p>
            <a:r>
              <a:rPr lang="en-US" altLang="zh-CN" dirty="0"/>
              <a:t>Example: Analyzing rater agreement</a:t>
            </a:r>
            <a:endParaRPr lang="zh-CN" altLang="en-US" dirty="0"/>
          </a:p>
        </p:txBody>
      </p:sp>
      <p:sp>
        <p:nvSpPr>
          <p:cNvPr id="3" name="内容占位符 2">
            <a:extLst>
              <a:ext uri="{FF2B5EF4-FFF2-40B4-BE49-F238E27FC236}">
                <a16:creationId xmlns:a16="http://schemas.microsoft.com/office/drawing/2014/main" xmlns="" id="{7A96FFAA-2FD4-4E01-B92C-326DDB7A46D8}"/>
              </a:ext>
            </a:extLst>
          </p:cNvPr>
          <p:cNvSpPr>
            <a:spLocks noGrp="1"/>
          </p:cNvSpPr>
          <p:nvPr>
            <p:ph idx="1"/>
          </p:nvPr>
        </p:nvSpPr>
        <p:spPr>
          <a:xfrm>
            <a:off x="1084342" y="1790388"/>
            <a:ext cx="9823453" cy="1575048"/>
          </a:xfrm>
        </p:spPr>
        <p:txBody>
          <a:bodyPr>
            <a:normAutofit/>
          </a:bodyPr>
          <a:lstStyle/>
          <a:p>
            <a:pPr marL="0" indent="0">
              <a:lnSpc>
                <a:spcPct val="120000"/>
              </a:lnSpc>
              <a:buNone/>
            </a:pPr>
            <a:r>
              <a:rPr lang="en-US" altLang="zh-CN" dirty="0" err="1">
                <a:solidFill>
                  <a:srgbClr val="FF0000"/>
                </a:solidFill>
              </a:rPr>
              <a:t>Quesiont</a:t>
            </a:r>
            <a:r>
              <a:rPr lang="en-US" altLang="zh-CN" dirty="0">
                <a:solidFill>
                  <a:srgbClr val="FF0000"/>
                </a:solidFill>
              </a:rPr>
              <a:t>: </a:t>
            </a:r>
            <a:r>
              <a:rPr lang="en-US" altLang="zh-CN" dirty="0"/>
              <a:t>How to analyze matched-pairs data, referring to separate ratings of a sample by two observers using the same categorical scale? Each matched pair consists of the ratings by the two observers for a particular slide.</a:t>
            </a:r>
            <a:endParaRPr lang="zh-CN" altLang="en-US" dirty="0"/>
          </a:p>
        </p:txBody>
      </p:sp>
      <p:sp>
        <p:nvSpPr>
          <p:cNvPr id="7" name="Footer Placeholder 3">
            <a:extLst>
              <a:ext uri="{FF2B5EF4-FFF2-40B4-BE49-F238E27FC236}">
                <a16:creationId xmlns:a16="http://schemas.microsoft.com/office/drawing/2014/main" xmlns="" id="{E093B6B5-44CE-4F80-AFB9-522E4FE4B4BE}"/>
              </a:ext>
            </a:extLst>
          </p:cNvPr>
          <p:cNvSpPr>
            <a:spLocks noGrp="1"/>
          </p:cNvSpPr>
          <p:nvPr>
            <p:ph type="ftr" sz="quarter" idx="11"/>
          </p:nvPr>
        </p:nvSpPr>
        <p:spPr>
          <a:xfrm>
            <a:off x="5951984" y="6597352"/>
            <a:ext cx="3657600" cy="228600"/>
          </a:xfrm>
        </p:spPr>
        <p:txBody>
          <a:bodyPr/>
          <a:lstStyle/>
          <a:p>
            <a:r>
              <a:rPr lang="en-US" altLang="zh-CN"/>
              <a:t>Zhenghui Feng, SOE and WISE, Xiamen U</a:t>
            </a:r>
            <a:endParaRPr lang="zh-CN" altLang="en-US" dirty="0"/>
          </a:p>
        </p:txBody>
      </p:sp>
      <p:pic>
        <p:nvPicPr>
          <p:cNvPr id="8" name="图片 7">
            <a:extLst>
              <a:ext uri="{FF2B5EF4-FFF2-40B4-BE49-F238E27FC236}">
                <a16:creationId xmlns:a16="http://schemas.microsoft.com/office/drawing/2014/main" xmlns="" id="{7661289A-80B3-486E-AB6C-0D68EB2EE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399" y="3365436"/>
            <a:ext cx="2029665" cy="2753925"/>
          </a:xfrm>
          <a:prstGeom prst="rect">
            <a:avLst/>
          </a:prstGeom>
        </p:spPr>
      </p:pic>
      <p:pic>
        <p:nvPicPr>
          <p:cNvPr id="10" name="图片 9">
            <a:extLst>
              <a:ext uri="{FF2B5EF4-FFF2-40B4-BE49-F238E27FC236}">
                <a16:creationId xmlns:a16="http://schemas.microsoft.com/office/drawing/2014/main" xmlns="" id="{8546CAAF-4CB9-4A26-B47D-3B817AB4B9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9434"/>
          <a:stretch/>
        </p:blipFill>
        <p:spPr>
          <a:xfrm>
            <a:off x="6661421" y="3850656"/>
            <a:ext cx="1712976" cy="828135"/>
          </a:xfrm>
          <a:prstGeom prst="rect">
            <a:avLst/>
          </a:prstGeom>
        </p:spPr>
      </p:pic>
    </p:spTree>
    <p:extLst>
      <p:ext uri="{BB962C8B-B14F-4D97-AF65-F5344CB8AC3E}">
        <p14:creationId xmlns:p14="http://schemas.microsoft.com/office/powerpoint/2010/main" val="70302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E5846424-7602-4775-874F-FCA7551AE2A2}"/>
              </a:ext>
            </a:extLst>
          </p:cNvPr>
          <p:cNvSpPr>
            <a:spLocks noGrp="1"/>
          </p:cNvSpPr>
          <p:nvPr>
            <p:ph idx="1"/>
          </p:nvPr>
        </p:nvSpPr>
        <p:spPr>
          <a:xfrm>
            <a:off x="1195379" y="517686"/>
            <a:ext cx="8414205" cy="1656184"/>
          </a:xfrm>
        </p:spPr>
        <p:txBody>
          <a:bodyPr>
            <a:normAutofit/>
          </a:bodyPr>
          <a:lstStyle/>
          <a:p>
            <a:pPr algn="just"/>
            <a:r>
              <a:rPr lang="en-US" altLang="zh-CN" dirty="0"/>
              <a:t>Table 8.7 shows ratings by two pathologists, labeled </a:t>
            </a:r>
            <a:r>
              <a:rPr lang="en-US" altLang="zh-CN" i="1" dirty="0"/>
              <a:t>X </a:t>
            </a:r>
            <a:r>
              <a:rPr lang="en-US" altLang="zh-CN" dirty="0"/>
              <a:t>and </a:t>
            </a:r>
            <a:r>
              <a:rPr lang="en-US" altLang="zh-CN" i="1" dirty="0"/>
              <a:t>Y </a:t>
            </a:r>
            <a:r>
              <a:rPr lang="en-US" altLang="zh-CN" dirty="0"/>
              <a:t>, who separately classified 118 slides on the presence and extent of carcinoma of the uterine cervix. The rating scale has the ordered categories (1) negative, (2) atypical squamous hyperplasia, (3) carcinoma </a:t>
            </a:r>
            <a:r>
              <a:rPr lang="en-US" altLang="zh-CN" i="1" dirty="0"/>
              <a:t>in situ </a:t>
            </a:r>
            <a:r>
              <a:rPr lang="en-US" altLang="zh-CN" dirty="0"/>
              <a:t>and (4) squamous or invasive carcinoma. </a:t>
            </a:r>
            <a:endParaRPr lang="zh-CN" altLang="en-US" dirty="0"/>
          </a:p>
          <a:p>
            <a:endParaRPr lang="zh-CN" altLang="en-US" dirty="0"/>
          </a:p>
        </p:txBody>
      </p:sp>
      <p:sp>
        <p:nvSpPr>
          <p:cNvPr id="5" name="Footer Placeholder 3">
            <a:extLst>
              <a:ext uri="{FF2B5EF4-FFF2-40B4-BE49-F238E27FC236}">
                <a16:creationId xmlns:a16="http://schemas.microsoft.com/office/drawing/2014/main" xmlns="" id="{C6CF8D9A-5428-4A7E-93F6-CB3FFB0F4F53}"/>
              </a:ext>
            </a:extLst>
          </p:cNvPr>
          <p:cNvSpPr>
            <a:spLocks noGrp="1"/>
          </p:cNvSpPr>
          <p:nvPr>
            <p:ph type="ftr" sz="quarter" idx="11"/>
          </p:nvPr>
        </p:nvSpPr>
        <p:spPr>
          <a:xfrm>
            <a:off x="5951984" y="6597352"/>
            <a:ext cx="3657600" cy="228600"/>
          </a:xfrm>
        </p:spPr>
        <p:txBody>
          <a:bodyPr/>
          <a:lstStyle/>
          <a:p>
            <a:r>
              <a:rPr lang="en-US" altLang="zh-CN"/>
              <a:t>Zhenghui Feng, SOE and WISE, Xiamen U</a:t>
            </a:r>
            <a:endParaRPr lang="zh-CN" altLang="en-US" dirty="0"/>
          </a:p>
        </p:txBody>
      </p:sp>
      <p:pic>
        <p:nvPicPr>
          <p:cNvPr id="8" name="图片 7">
            <a:extLst>
              <a:ext uri="{FF2B5EF4-FFF2-40B4-BE49-F238E27FC236}">
                <a16:creationId xmlns:a16="http://schemas.microsoft.com/office/drawing/2014/main" xmlns="" id="{7AC5AF7E-2300-42FA-9DBA-471C5D6A5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783" y="2276872"/>
            <a:ext cx="6143625" cy="3695700"/>
          </a:xfrm>
          <a:prstGeom prst="rect">
            <a:avLst/>
          </a:prstGeom>
        </p:spPr>
      </p:pic>
    </p:spTree>
    <p:extLst>
      <p:ext uri="{BB962C8B-B14F-4D97-AF65-F5344CB8AC3E}">
        <p14:creationId xmlns:p14="http://schemas.microsoft.com/office/powerpoint/2010/main" val="3195804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Categorical Data Analysis (CDA)</a:t>
            </a:r>
            <a:endParaRPr lang="zh-CN" altLang="en-US" dirty="0"/>
          </a:p>
        </p:txBody>
      </p:sp>
      <p:sp>
        <p:nvSpPr>
          <p:cNvPr id="12"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5" name="Freeform 4"/>
          <p:cNvSpPr/>
          <p:nvPr/>
        </p:nvSpPr>
        <p:spPr>
          <a:xfrm>
            <a:off x="3075570" y="1788594"/>
            <a:ext cx="5900751" cy="1016000"/>
          </a:xfrm>
          <a:custGeom>
            <a:avLst/>
            <a:gdLst>
              <a:gd name="connsiteX0" fmla="*/ 0 w 5900751"/>
              <a:gd name="connsiteY0" fmla="*/ 101600 h 1016000"/>
              <a:gd name="connsiteX1" fmla="*/ 101600 w 5900751"/>
              <a:gd name="connsiteY1" fmla="*/ 0 h 1016000"/>
              <a:gd name="connsiteX2" fmla="*/ 5799151 w 5900751"/>
              <a:gd name="connsiteY2" fmla="*/ 0 h 1016000"/>
              <a:gd name="connsiteX3" fmla="*/ 5900751 w 5900751"/>
              <a:gd name="connsiteY3" fmla="*/ 101600 h 1016000"/>
              <a:gd name="connsiteX4" fmla="*/ 5900751 w 5900751"/>
              <a:gd name="connsiteY4" fmla="*/ 914400 h 1016000"/>
              <a:gd name="connsiteX5" fmla="*/ 5799151 w 5900751"/>
              <a:gd name="connsiteY5" fmla="*/ 1016000 h 1016000"/>
              <a:gd name="connsiteX6" fmla="*/ 101600 w 5900751"/>
              <a:gd name="connsiteY6" fmla="*/ 1016000 h 1016000"/>
              <a:gd name="connsiteX7" fmla="*/ 0 w 5900751"/>
              <a:gd name="connsiteY7" fmla="*/ 914400 h 1016000"/>
              <a:gd name="connsiteX8" fmla="*/ 0 w 5900751"/>
              <a:gd name="connsiteY8" fmla="*/ 101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0751" h="1016000">
                <a:moveTo>
                  <a:pt x="0" y="101600"/>
                </a:moveTo>
                <a:cubicBezTo>
                  <a:pt x="0" y="45488"/>
                  <a:pt x="45488" y="0"/>
                  <a:pt x="101600" y="0"/>
                </a:cubicBezTo>
                <a:lnTo>
                  <a:pt x="5799151" y="0"/>
                </a:lnTo>
                <a:cubicBezTo>
                  <a:pt x="5855263" y="0"/>
                  <a:pt x="5900751" y="45488"/>
                  <a:pt x="5900751" y="101600"/>
                </a:cubicBezTo>
                <a:lnTo>
                  <a:pt x="5900751" y="914400"/>
                </a:lnTo>
                <a:cubicBezTo>
                  <a:pt x="5900751" y="970512"/>
                  <a:pt x="5855263" y="1016000"/>
                  <a:pt x="5799151" y="1016000"/>
                </a:cubicBezTo>
                <a:lnTo>
                  <a:pt x="101600" y="1016000"/>
                </a:lnTo>
                <a:cubicBezTo>
                  <a:pt x="45488" y="1016000"/>
                  <a:pt x="0" y="970512"/>
                  <a:pt x="0" y="914400"/>
                </a:cubicBezTo>
                <a:lnTo>
                  <a:pt x="0" y="10160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13578" tIns="113578" rIns="113578" bIns="113578" numCol="1" spcCol="1270" anchor="ctr" anchorCtr="0">
            <a:noAutofit/>
          </a:bodyPr>
          <a:lstStyle/>
          <a:p>
            <a:pPr algn="ctr" defTabSz="977900">
              <a:lnSpc>
                <a:spcPct val="90000"/>
              </a:lnSpc>
              <a:spcBef>
                <a:spcPct val="0"/>
              </a:spcBef>
              <a:spcAft>
                <a:spcPct val="35000"/>
              </a:spcAft>
            </a:pPr>
            <a:r>
              <a:rPr lang="en-US" altLang="zh-CN" sz="2200" dirty="0">
                <a:solidFill>
                  <a:prstClr val="white"/>
                </a:solidFill>
              </a:rPr>
              <a:t>What is categorical data (analysis)</a:t>
            </a:r>
            <a:r>
              <a:rPr lang="zh-CN" altLang="en-US" sz="2200" dirty="0">
                <a:solidFill>
                  <a:prstClr val="white"/>
                </a:solidFill>
              </a:rPr>
              <a:t>？</a:t>
            </a:r>
          </a:p>
        </p:txBody>
      </p:sp>
      <p:grpSp>
        <p:nvGrpSpPr>
          <p:cNvPr id="11" name="Group 10"/>
          <p:cNvGrpSpPr/>
          <p:nvPr/>
        </p:nvGrpSpPr>
        <p:grpSpPr>
          <a:xfrm>
            <a:off x="3118986" y="2866103"/>
            <a:ext cx="5857335" cy="1446712"/>
            <a:chOff x="802900" y="2866103"/>
            <a:chExt cx="5857335" cy="1446712"/>
          </a:xfrm>
        </p:grpSpPr>
        <p:sp>
          <p:nvSpPr>
            <p:cNvPr id="6" name="Freeform 5"/>
            <p:cNvSpPr/>
            <p:nvPr/>
          </p:nvSpPr>
          <p:spPr>
            <a:xfrm rot="21550524">
              <a:off x="3492113" y="2866103"/>
              <a:ext cx="457200" cy="369204"/>
            </a:xfrm>
            <a:custGeom>
              <a:avLst/>
              <a:gdLst>
                <a:gd name="connsiteX0" fmla="*/ 0 w 369204"/>
                <a:gd name="connsiteY0" fmla="*/ 91440 h 457200"/>
                <a:gd name="connsiteX1" fmla="*/ 184602 w 369204"/>
                <a:gd name="connsiteY1" fmla="*/ 91440 h 457200"/>
                <a:gd name="connsiteX2" fmla="*/ 184602 w 369204"/>
                <a:gd name="connsiteY2" fmla="*/ 0 h 457200"/>
                <a:gd name="connsiteX3" fmla="*/ 369204 w 369204"/>
                <a:gd name="connsiteY3" fmla="*/ 228600 h 457200"/>
                <a:gd name="connsiteX4" fmla="*/ 184602 w 369204"/>
                <a:gd name="connsiteY4" fmla="*/ 457200 h 457200"/>
                <a:gd name="connsiteX5" fmla="*/ 184602 w 369204"/>
                <a:gd name="connsiteY5" fmla="*/ 365760 h 457200"/>
                <a:gd name="connsiteX6" fmla="*/ 0 w 369204"/>
                <a:gd name="connsiteY6" fmla="*/ 365760 h 457200"/>
                <a:gd name="connsiteX7" fmla="*/ 0 w 369204"/>
                <a:gd name="connsiteY7" fmla="*/ 9144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204" h="457200">
                  <a:moveTo>
                    <a:pt x="295363" y="0"/>
                  </a:moveTo>
                  <a:lnTo>
                    <a:pt x="295363" y="228600"/>
                  </a:lnTo>
                  <a:lnTo>
                    <a:pt x="369204" y="228600"/>
                  </a:lnTo>
                  <a:lnTo>
                    <a:pt x="184602" y="457200"/>
                  </a:lnTo>
                  <a:lnTo>
                    <a:pt x="0" y="228600"/>
                  </a:lnTo>
                  <a:lnTo>
                    <a:pt x="73841" y="228600"/>
                  </a:lnTo>
                  <a:lnTo>
                    <a:pt x="73841" y="0"/>
                  </a:lnTo>
                  <a:lnTo>
                    <a:pt x="295363" y="0"/>
                  </a:lnTo>
                  <a:close/>
                </a:path>
              </a:pathLst>
            </a:custGeom>
            <a:scene3d>
              <a:camera prst="orthographicFront"/>
              <a:lightRig rig="flat" dir="t"/>
            </a:scene3d>
            <a:sp3d z="-80000" prstMaterial="plastic">
              <a:bevelT w="50800" h="50800"/>
              <a:bevelB w="25400" h="2540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91440" tIns="-1" rIns="91439" bIns="110761" numCol="1" spcCol="1270" anchor="ctr" anchorCtr="0">
              <a:noAutofit/>
            </a:bodyPr>
            <a:lstStyle/>
            <a:p>
              <a:pPr algn="ctr" defTabSz="755650">
                <a:lnSpc>
                  <a:spcPct val="90000"/>
                </a:lnSpc>
                <a:spcBef>
                  <a:spcPct val="0"/>
                </a:spcBef>
                <a:spcAft>
                  <a:spcPct val="35000"/>
                </a:spcAft>
              </a:pPr>
              <a:endParaRPr lang="zh-CN" altLang="en-US" sz="1700">
                <a:solidFill>
                  <a:prstClr val="white"/>
                </a:solidFill>
              </a:endParaRPr>
            </a:p>
          </p:txBody>
        </p:sp>
        <p:sp>
          <p:nvSpPr>
            <p:cNvPr id="8" name="Freeform 7"/>
            <p:cNvSpPr/>
            <p:nvPr/>
          </p:nvSpPr>
          <p:spPr>
            <a:xfrm>
              <a:off x="802900" y="3296815"/>
              <a:ext cx="5857335" cy="1016000"/>
            </a:xfrm>
            <a:custGeom>
              <a:avLst/>
              <a:gdLst>
                <a:gd name="connsiteX0" fmla="*/ 0 w 5857335"/>
                <a:gd name="connsiteY0" fmla="*/ 101600 h 1016000"/>
                <a:gd name="connsiteX1" fmla="*/ 101600 w 5857335"/>
                <a:gd name="connsiteY1" fmla="*/ 0 h 1016000"/>
                <a:gd name="connsiteX2" fmla="*/ 5755735 w 5857335"/>
                <a:gd name="connsiteY2" fmla="*/ 0 h 1016000"/>
                <a:gd name="connsiteX3" fmla="*/ 5857335 w 5857335"/>
                <a:gd name="connsiteY3" fmla="*/ 101600 h 1016000"/>
                <a:gd name="connsiteX4" fmla="*/ 5857335 w 5857335"/>
                <a:gd name="connsiteY4" fmla="*/ 914400 h 1016000"/>
                <a:gd name="connsiteX5" fmla="*/ 5755735 w 5857335"/>
                <a:gd name="connsiteY5" fmla="*/ 1016000 h 1016000"/>
                <a:gd name="connsiteX6" fmla="*/ 101600 w 5857335"/>
                <a:gd name="connsiteY6" fmla="*/ 1016000 h 1016000"/>
                <a:gd name="connsiteX7" fmla="*/ 0 w 5857335"/>
                <a:gd name="connsiteY7" fmla="*/ 914400 h 1016000"/>
                <a:gd name="connsiteX8" fmla="*/ 0 w 5857335"/>
                <a:gd name="connsiteY8" fmla="*/ 101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7335" h="1016000">
                  <a:moveTo>
                    <a:pt x="0" y="101600"/>
                  </a:moveTo>
                  <a:cubicBezTo>
                    <a:pt x="0" y="45488"/>
                    <a:pt x="45488" y="0"/>
                    <a:pt x="101600" y="0"/>
                  </a:cubicBezTo>
                  <a:lnTo>
                    <a:pt x="5755735" y="0"/>
                  </a:lnTo>
                  <a:cubicBezTo>
                    <a:pt x="5811847" y="0"/>
                    <a:pt x="5857335" y="45488"/>
                    <a:pt x="5857335" y="101600"/>
                  </a:cubicBezTo>
                  <a:lnTo>
                    <a:pt x="5857335" y="914400"/>
                  </a:lnTo>
                  <a:cubicBezTo>
                    <a:pt x="5857335" y="970512"/>
                    <a:pt x="5811847" y="1016000"/>
                    <a:pt x="5755735" y="1016000"/>
                  </a:cubicBezTo>
                  <a:lnTo>
                    <a:pt x="101600" y="1016000"/>
                  </a:lnTo>
                  <a:cubicBezTo>
                    <a:pt x="45488" y="1016000"/>
                    <a:pt x="0" y="970512"/>
                    <a:pt x="0" y="914400"/>
                  </a:cubicBezTo>
                  <a:lnTo>
                    <a:pt x="0" y="10160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8103780"/>
                <a:satOff val="16667"/>
                <a:lumOff val="-1274"/>
                <a:alphaOff val="0"/>
              </a:schemeClr>
            </a:fillRef>
            <a:effectRef idx="2">
              <a:schemeClr val="accent2">
                <a:hueOff val="-8103780"/>
                <a:satOff val="16667"/>
                <a:lumOff val="-1274"/>
                <a:alphaOff val="0"/>
              </a:schemeClr>
            </a:effectRef>
            <a:fontRef idx="minor">
              <a:schemeClr val="lt1"/>
            </a:fontRef>
          </p:style>
          <p:txBody>
            <a:bodyPr spcFirstLastPara="0" vert="horz" wrap="square" lIns="113578" tIns="113578" rIns="113578" bIns="113578" numCol="1" spcCol="1270" anchor="ctr" anchorCtr="0">
              <a:noAutofit/>
            </a:bodyPr>
            <a:lstStyle/>
            <a:p>
              <a:pPr algn="ctr" defTabSz="977900">
                <a:lnSpc>
                  <a:spcPct val="90000"/>
                </a:lnSpc>
                <a:spcBef>
                  <a:spcPct val="0"/>
                </a:spcBef>
                <a:spcAft>
                  <a:spcPct val="35000"/>
                </a:spcAft>
              </a:pPr>
              <a:endParaRPr lang="zh-CN" altLang="en-US" sz="2200" dirty="0">
                <a:solidFill>
                  <a:prstClr val="white"/>
                </a:solidFill>
              </a:endParaRPr>
            </a:p>
          </p:txBody>
        </p:sp>
      </p:grpSp>
      <p:sp>
        <p:nvSpPr>
          <p:cNvPr id="9" name="Freeform 8"/>
          <p:cNvSpPr/>
          <p:nvPr/>
        </p:nvSpPr>
        <p:spPr>
          <a:xfrm>
            <a:off x="5819053" y="4376315"/>
            <a:ext cx="457200" cy="381000"/>
          </a:xfrm>
          <a:custGeom>
            <a:avLst/>
            <a:gdLst>
              <a:gd name="connsiteX0" fmla="*/ 0 w 381000"/>
              <a:gd name="connsiteY0" fmla="*/ 91440 h 457200"/>
              <a:gd name="connsiteX1" fmla="*/ 190500 w 381000"/>
              <a:gd name="connsiteY1" fmla="*/ 91440 h 457200"/>
              <a:gd name="connsiteX2" fmla="*/ 190500 w 381000"/>
              <a:gd name="connsiteY2" fmla="*/ 0 h 457200"/>
              <a:gd name="connsiteX3" fmla="*/ 381000 w 381000"/>
              <a:gd name="connsiteY3" fmla="*/ 228600 h 457200"/>
              <a:gd name="connsiteX4" fmla="*/ 190500 w 381000"/>
              <a:gd name="connsiteY4" fmla="*/ 457200 h 457200"/>
              <a:gd name="connsiteX5" fmla="*/ 190500 w 381000"/>
              <a:gd name="connsiteY5" fmla="*/ 365760 h 457200"/>
              <a:gd name="connsiteX6" fmla="*/ 0 w 381000"/>
              <a:gd name="connsiteY6" fmla="*/ 365760 h 457200"/>
              <a:gd name="connsiteX7" fmla="*/ 0 w 381000"/>
              <a:gd name="connsiteY7" fmla="*/ 9144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457200">
                <a:moveTo>
                  <a:pt x="304800" y="0"/>
                </a:moveTo>
                <a:lnTo>
                  <a:pt x="304800" y="228600"/>
                </a:lnTo>
                <a:lnTo>
                  <a:pt x="381000" y="228600"/>
                </a:lnTo>
                <a:lnTo>
                  <a:pt x="190500" y="457200"/>
                </a:lnTo>
                <a:lnTo>
                  <a:pt x="0" y="228600"/>
                </a:lnTo>
                <a:lnTo>
                  <a:pt x="76200" y="228600"/>
                </a:lnTo>
                <a:lnTo>
                  <a:pt x="76200" y="0"/>
                </a:lnTo>
                <a:lnTo>
                  <a:pt x="30480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8103780"/>
              <a:satOff val="16667"/>
              <a:lumOff val="-1274"/>
              <a:alphaOff val="0"/>
            </a:schemeClr>
          </a:fillRef>
          <a:effectRef idx="2">
            <a:schemeClr val="accent2">
              <a:hueOff val="-8103780"/>
              <a:satOff val="16667"/>
              <a:lumOff val="-1274"/>
              <a:alphaOff val="0"/>
            </a:schemeClr>
          </a:effectRef>
          <a:fontRef idx="minor">
            <a:schemeClr val="lt1"/>
          </a:fontRef>
        </p:style>
        <p:txBody>
          <a:bodyPr spcFirstLastPara="0" vert="horz" wrap="square" lIns="113578" tIns="113578" rIns="113578" bIns="113578" numCol="1" spcCol="1270" anchor="ctr" anchorCtr="0">
            <a:noAutofit/>
          </a:bodyPr>
          <a:lstStyle/>
          <a:p>
            <a:pPr algn="ctr" defTabSz="977900">
              <a:lnSpc>
                <a:spcPct val="90000"/>
              </a:lnSpc>
              <a:spcBef>
                <a:spcPct val="0"/>
              </a:spcBef>
              <a:spcAft>
                <a:spcPct val="35000"/>
              </a:spcAft>
            </a:pPr>
            <a:endParaRPr lang="zh-CN" altLang="en-US" sz="2200">
              <a:solidFill>
                <a:prstClr val="white"/>
              </a:solidFill>
            </a:endParaRPr>
          </a:p>
        </p:txBody>
      </p:sp>
      <p:sp>
        <p:nvSpPr>
          <p:cNvPr id="10" name="Freeform 9"/>
          <p:cNvSpPr/>
          <p:nvPr/>
        </p:nvSpPr>
        <p:spPr>
          <a:xfrm>
            <a:off x="3118986" y="4820815"/>
            <a:ext cx="5857335" cy="1016000"/>
          </a:xfrm>
          <a:custGeom>
            <a:avLst/>
            <a:gdLst>
              <a:gd name="connsiteX0" fmla="*/ 0 w 5857335"/>
              <a:gd name="connsiteY0" fmla="*/ 101600 h 1016000"/>
              <a:gd name="connsiteX1" fmla="*/ 101600 w 5857335"/>
              <a:gd name="connsiteY1" fmla="*/ 0 h 1016000"/>
              <a:gd name="connsiteX2" fmla="*/ 5755735 w 5857335"/>
              <a:gd name="connsiteY2" fmla="*/ 0 h 1016000"/>
              <a:gd name="connsiteX3" fmla="*/ 5857335 w 5857335"/>
              <a:gd name="connsiteY3" fmla="*/ 101600 h 1016000"/>
              <a:gd name="connsiteX4" fmla="*/ 5857335 w 5857335"/>
              <a:gd name="connsiteY4" fmla="*/ 914400 h 1016000"/>
              <a:gd name="connsiteX5" fmla="*/ 5755735 w 5857335"/>
              <a:gd name="connsiteY5" fmla="*/ 1016000 h 1016000"/>
              <a:gd name="connsiteX6" fmla="*/ 101600 w 5857335"/>
              <a:gd name="connsiteY6" fmla="*/ 1016000 h 1016000"/>
              <a:gd name="connsiteX7" fmla="*/ 0 w 5857335"/>
              <a:gd name="connsiteY7" fmla="*/ 914400 h 1016000"/>
              <a:gd name="connsiteX8" fmla="*/ 0 w 5857335"/>
              <a:gd name="connsiteY8" fmla="*/ 1016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7335" h="1016000">
                <a:moveTo>
                  <a:pt x="0" y="101600"/>
                </a:moveTo>
                <a:cubicBezTo>
                  <a:pt x="0" y="45488"/>
                  <a:pt x="45488" y="0"/>
                  <a:pt x="101600" y="0"/>
                </a:cubicBezTo>
                <a:lnTo>
                  <a:pt x="5755735" y="0"/>
                </a:lnTo>
                <a:cubicBezTo>
                  <a:pt x="5811847" y="0"/>
                  <a:pt x="5857335" y="45488"/>
                  <a:pt x="5857335" y="101600"/>
                </a:cubicBezTo>
                <a:lnTo>
                  <a:pt x="5857335" y="914400"/>
                </a:lnTo>
                <a:cubicBezTo>
                  <a:pt x="5857335" y="970512"/>
                  <a:pt x="5811847" y="1016000"/>
                  <a:pt x="5755735" y="1016000"/>
                </a:cubicBezTo>
                <a:lnTo>
                  <a:pt x="101600" y="1016000"/>
                </a:lnTo>
                <a:cubicBezTo>
                  <a:pt x="45488" y="1016000"/>
                  <a:pt x="0" y="970512"/>
                  <a:pt x="0" y="914400"/>
                </a:cubicBezTo>
                <a:lnTo>
                  <a:pt x="0" y="10160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16207560"/>
              <a:satOff val="33334"/>
              <a:lumOff val="-2549"/>
              <a:alphaOff val="0"/>
            </a:schemeClr>
          </a:fillRef>
          <a:effectRef idx="2">
            <a:schemeClr val="accent2">
              <a:hueOff val="-16207560"/>
              <a:satOff val="33334"/>
              <a:lumOff val="-2549"/>
              <a:alphaOff val="0"/>
            </a:schemeClr>
          </a:effectRef>
          <a:fontRef idx="minor">
            <a:schemeClr val="lt1"/>
          </a:fontRef>
        </p:style>
        <p:txBody>
          <a:bodyPr spcFirstLastPara="0" vert="horz" wrap="square" lIns="109768" tIns="109768" rIns="109768" bIns="109768" numCol="1" spcCol="1270" anchor="ctr" anchorCtr="0">
            <a:noAutofit/>
          </a:bodyPr>
          <a:lstStyle/>
          <a:p>
            <a:pPr algn="ctr" defTabSz="933450">
              <a:lnSpc>
                <a:spcPct val="90000"/>
              </a:lnSpc>
              <a:spcBef>
                <a:spcPct val="0"/>
              </a:spcBef>
              <a:spcAft>
                <a:spcPct val="35000"/>
              </a:spcAft>
            </a:pPr>
            <a:r>
              <a:rPr lang="en-US" altLang="zh-CN" sz="2100" dirty="0">
                <a:solidFill>
                  <a:prstClr val="white"/>
                </a:solidFill>
              </a:rPr>
              <a:t>How to do categorical data analysis</a:t>
            </a:r>
            <a:r>
              <a:rPr lang="zh-CN" altLang="en-US" sz="2100" dirty="0">
                <a:solidFill>
                  <a:prstClr val="white"/>
                </a:solidFill>
              </a:rPr>
              <a:t>？</a:t>
            </a:r>
          </a:p>
        </p:txBody>
      </p:sp>
      <p:sp>
        <p:nvSpPr>
          <p:cNvPr id="3" name="Rectangle 2"/>
          <p:cNvSpPr/>
          <p:nvPr/>
        </p:nvSpPr>
        <p:spPr>
          <a:xfrm>
            <a:off x="3970395" y="3645024"/>
            <a:ext cx="4095993" cy="397032"/>
          </a:xfrm>
          <a:prstGeom prst="rect">
            <a:avLst/>
          </a:prstGeom>
        </p:spPr>
        <p:txBody>
          <a:bodyPr wrap="none">
            <a:spAutoFit/>
          </a:bodyPr>
          <a:lstStyle/>
          <a:p>
            <a:pPr algn="ctr" defTabSz="977900">
              <a:lnSpc>
                <a:spcPct val="90000"/>
              </a:lnSpc>
              <a:spcBef>
                <a:spcPct val="0"/>
              </a:spcBef>
              <a:spcAft>
                <a:spcPct val="35000"/>
              </a:spcAft>
            </a:pPr>
            <a:r>
              <a:rPr lang="en-US" altLang="zh-CN" sz="2200" dirty="0">
                <a:solidFill>
                  <a:prstClr val="white"/>
                </a:solidFill>
              </a:rPr>
              <a:t>Why categorical data analysis</a:t>
            </a:r>
            <a:r>
              <a:rPr lang="zh-CN" altLang="en-US" sz="2200" dirty="0">
                <a:solidFill>
                  <a:prstClr val="white"/>
                </a:solidFill>
              </a:rPr>
              <a:t>？</a:t>
            </a:r>
            <a:r>
              <a:rPr lang="en-US" altLang="zh-CN" sz="2200" dirty="0">
                <a:solidFill>
                  <a:prstClr val="white"/>
                </a:solidFill>
              </a:rPr>
              <a:t> </a:t>
            </a:r>
            <a:endParaRPr lang="zh-CN" altLang="en-US" sz="2200" dirty="0">
              <a:solidFill>
                <a:prstClr val="white"/>
              </a:solidFill>
            </a:endParaRPr>
          </a:p>
        </p:txBody>
      </p:sp>
    </p:spTree>
    <p:extLst>
      <p:ext uri="{BB962C8B-B14F-4D97-AF65-F5344CB8AC3E}">
        <p14:creationId xmlns:p14="http://schemas.microsoft.com/office/powerpoint/2010/main" val="2669790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Categorical Data</a:t>
            </a:r>
            <a:endParaRPr lang="zh-CN" altLang="en-US" dirty="0"/>
          </a:p>
        </p:txBody>
      </p:sp>
      <p:sp>
        <p:nvSpPr>
          <p:cNvPr id="25"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5" name="任意多边形 4"/>
          <p:cNvSpPr/>
          <p:nvPr/>
        </p:nvSpPr>
        <p:spPr>
          <a:xfrm>
            <a:off x="3918424" y="2766169"/>
            <a:ext cx="1603374" cy="801687"/>
          </a:xfrm>
          <a:custGeom>
            <a:avLst/>
            <a:gdLst>
              <a:gd name="connsiteX0" fmla="*/ 0 w 1603374"/>
              <a:gd name="connsiteY0" fmla="*/ 80169 h 801687"/>
              <a:gd name="connsiteX1" fmla="*/ 80169 w 1603374"/>
              <a:gd name="connsiteY1" fmla="*/ 0 h 801687"/>
              <a:gd name="connsiteX2" fmla="*/ 1523205 w 1603374"/>
              <a:gd name="connsiteY2" fmla="*/ 0 h 801687"/>
              <a:gd name="connsiteX3" fmla="*/ 1603374 w 1603374"/>
              <a:gd name="connsiteY3" fmla="*/ 80169 h 801687"/>
              <a:gd name="connsiteX4" fmla="*/ 1603374 w 1603374"/>
              <a:gd name="connsiteY4" fmla="*/ 721518 h 801687"/>
              <a:gd name="connsiteX5" fmla="*/ 1523205 w 1603374"/>
              <a:gd name="connsiteY5" fmla="*/ 801687 h 801687"/>
              <a:gd name="connsiteX6" fmla="*/ 80169 w 1603374"/>
              <a:gd name="connsiteY6" fmla="*/ 801687 h 801687"/>
              <a:gd name="connsiteX7" fmla="*/ 0 w 1603374"/>
              <a:gd name="connsiteY7" fmla="*/ 721518 h 801687"/>
              <a:gd name="connsiteX8" fmla="*/ 0 w 1603374"/>
              <a:gd name="connsiteY8"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4" h="801687">
                <a:moveTo>
                  <a:pt x="0" y="80169"/>
                </a:moveTo>
                <a:cubicBezTo>
                  <a:pt x="0" y="35893"/>
                  <a:pt x="35893" y="0"/>
                  <a:pt x="80169" y="0"/>
                </a:cubicBezTo>
                <a:lnTo>
                  <a:pt x="1523205" y="0"/>
                </a:lnTo>
                <a:cubicBezTo>
                  <a:pt x="1567481" y="0"/>
                  <a:pt x="1603374" y="35893"/>
                  <a:pt x="1603374" y="80169"/>
                </a:cubicBezTo>
                <a:lnTo>
                  <a:pt x="1603374" y="721518"/>
                </a:lnTo>
                <a:cubicBezTo>
                  <a:pt x="1603374" y="765794"/>
                  <a:pt x="1567481" y="801687"/>
                  <a:pt x="1523205" y="801687"/>
                </a:cubicBezTo>
                <a:lnTo>
                  <a:pt x="80169" y="801687"/>
                </a:lnTo>
                <a:cubicBezTo>
                  <a:pt x="35893" y="801687"/>
                  <a:pt x="0" y="765794"/>
                  <a:pt x="0" y="721518"/>
                </a:cubicBezTo>
                <a:lnTo>
                  <a:pt x="0" y="801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691" tIns="52691" rIns="52691" bIns="52691" numCol="1" spcCol="1270" anchor="ctr" anchorCtr="0">
            <a:noAutofit/>
          </a:bodyPr>
          <a:lstStyle/>
          <a:p>
            <a:pPr algn="ctr" defTabSz="2044700">
              <a:lnSpc>
                <a:spcPct val="90000"/>
              </a:lnSpc>
              <a:spcBef>
                <a:spcPct val="0"/>
              </a:spcBef>
              <a:spcAft>
                <a:spcPct val="35000"/>
              </a:spcAft>
            </a:pPr>
            <a:r>
              <a:rPr lang="en-US" altLang="zh-CN" dirty="0">
                <a:solidFill>
                  <a:prstClr val="white"/>
                </a:solidFill>
              </a:rPr>
              <a:t>Quantitative</a:t>
            </a:r>
            <a:endParaRPr lang="zh-CN" altLang="en-US" dirty="0">
              <a:solidFill>
                <a:prstClr val="white"/>
              </a:solidFill>
            </a:endParaRPr>
          </a:p>
        </p:txBody>
      </p:sp>
      <p:sp>
        <p:nvSpPr>
          <p:cNvPr id="6" name="任意多边形 5"/>
          <p:cNvSpPr/>
          <p:nvPr/>
        </p:nvSpPr>
        <p:spPr>
          <a:xfrm>
            <a:off x="6051848" y="2132856"/>
            <a:ext cx="1404844" cy="768394"/>
          </a:xfrm>
          <a:custGeom>
            <a:avLst/>
            <a:gdLst>
              <a:gd name="connsiteX0" fmla="*/ 0 w 1603374"/>
              <a:gd name="connsiteY0" fmla="*/ 80169 h 801687"/>
              <a:gd name="connsiteX1" fmla="*/ 80169 w 1603374"/>
              <a:gd name="connsiteY1" fmla="*/ 0 h 801687"/>
              <a:gd name="connsiteX2" fmla="*/ 1523205 w 1603374"/>
              <a:gd name="connsiteY2" fmla="*/ 0 h 801687"/>
              <a:gd name="connsiteX3" fmla="*/ 1603374 w 1603374"/>
              <a:gd name="connsiteY3" fmla="*/ 80169 h 801687"/>
              <a:gd name="connsiteX4" fmla="*/ 1603374 w 1603374"/>
              <a:gd name="connsiteY4" fmla="*/ 721518 h 801687"/>
              <a:gd name="connsiteX5" fmla="*/ 1523205 w 1603374"/>
              <a:gd name="connsiteY5" fmla="*/ 801687 h 801687"/>
              <a:gd name="connsiteX6" fmla="*/ 80169 w 1603374"/>
              <a:gd name="connsiteY6" fmla="*/ 801687 h 801687"/>
              <a:gd name="connsiteX7" fmla="*/ 0 w 1603374"/>
              <a:gd name="connsiteY7" fmla="*/ 721518 h 801687"/>
              <a:gd name="connsiteX8" fmla="*/ 0 w 1603374"/>
              <a:gd name="connsiteY8"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4" h="801687">
                <a:moveTo>
                  <a:pt x="0" y="80169"/>
                </a:moveTo>
                <a:cubicBezTo>
                  <a:pt x="0" y="35893"/>
                  <a:pt x="35893" y="0"/>
                  <a:pt x="80169" y="0"/>
                </a:cubicBezTo>
                <a:lnTo>
                  <a:pt x="1523205" y="0"/>
                </a:lnTo>
                <a:cubicBezTo>
                  <a:pt x="1567481" y="0"/>
                  <a:pt x="1603374" y="35893"/>
                  <a:pt x="1603374" y="80169"/>
                </a:cubicBezTo>
                <a:lnTo>
                  <a:pt x="1603374" y="721518"/>
                </a:lnTo>
                <a:cubicBezTo>
                  <a:pt x="1603374" y="765794"/>
                  <a:pt x="1567481" y="801687"/>
                  <a:pt x="1523205" y="801687"/>
                </a:cubicBezTo>
                <a:lnTo>
                  <a:pt x="80169" y="801687"/>
                </a:lnTo>
                <a:cubicBezTo>
                  <a:pt x="35893" y="801687"/>
                  <a:pt x="0" y="765794"/>
                  <a:pt x="0" y="721518"/>
                </a:cubicBezTo>
                <a:lnTo>
                  <a:pt x="0" y="8016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2691" tIns="52691" rIns="52691" bIns="52691" numCol="1" spcCol="1270" anchor="ctr" anchorCtr="0">
            <a:noAutofit/>
          </a:bodyPr>
          <a:lstStyle/>
          <a:p>
            <a:pPr algn="ctr" defTabSz="2044700">
              <a:lnSpc>
                <a:spcPct val="90000"/>
              </a:lnSpc>
              <a:spcBef>
                <a:spcPct val="0"/>
              </a:spcBef>
              <a:spcAft>
                <a:spcPct val="35000"/>
              </a:spcAft>
            </a:pPr>
            <a:r>
              <a:rPr lang="en-US" altLang="zh-CN" dirty="0">
                <a:solidFill>
                  <a:prstClr val="white"/>
                </a:solidFill>
              </a:rPr>
              <a:t>Continuous</a:t>
            </a:r>
            <a:endParaRPr lang="zh-CN" altLang="en-US" dirty="0">
              <a:solidFill>
                <a:prstClr val="white"/>
              </a:solidFill>
            </a:endParaRPr>
          </a:p>
        </p:txBody>
      </p:sp>
      <p:sp>
        <p:nvSpPr>
          <p:cNvPr id="7" name="任意多边形 6"/>
          <p:cNvSpPr/>
          <p:nvPr/>
        </p:nvSpPr>
        <p:spPr>
          <a:xfrm rot="12348191">
            <a:off x="7451866" y="3648623"/>
            <a:ext cx="1004814" cy="45719"/>
          </a:xfrm>
          <a:custGeom>
            <a:avLst/>
            <a:gdLst>
              <a:gd name="connsiteX0" fmla="*/ 0 w 789824"/>
              <a:gd name="connsiteY0" fmla="*/ 17753 h 35507"/>
              <a:gd name="connsiteX1" fmla="*/ 789824 w 789824"/>
              <a:gd name="connsiteY1" fmla="*/ 17753 h 35507"/>
            </a:gdLst>
            <a:ahLst/>
            <a:cxnLst>
              <a:cxn ang="0">
                <a:pos x="connsiteX0" y="connsiteY0"/>
              </a:cxn>
              <a:cxn ang="0">
                <a:pos x="connsiteX1" y="connsiteY1"/>
              </a:cxn>
            </a:cxnLst>
            <a:rect l="l" t="t" r="r" b="b"/>
            <a:pathLst>
              <a:path w="789824" h="35507">
                <a:moveTo>
                  <a:pt x="0" y="17753"/>
                </a:moveTo>
                <a:lnTo>
                  <a:pt x="789824" y="17753"/>
                </a:lnTo>
              </a:path>
            </a:pathLst>
          </a:custGeom>
          <a:ln>
            <a:solidFill>
              <a:schemeClr val="accent1">
                <a:lumMod val="75000"/>
              </a:schemeClr>
            </a:solidFill>
          </a:ln>
        </p:spPr>
        <p:style>
          <a:lnRef idx="2">
            <a:schemeClr val="dk1"/>
          </a:lnRef>
          <a:fillRef idx="0">
            <a:schemeClr val="dk1"/>
          </a:fillRef>
          <a:effectRef idx="1">
            <a:schemeClr val="dk1"/>
          </a:effectRef>
          <a:fontRef idx="minor">
            <a:schemeClr val="tx1"/>
          </a:fontRef>
        </p:style>
        <p:txBody>
          <a:bodyPr spcFirstLastPara="0" vert="horz" wrap="square" lIns="387865" tIns="-1993" rIns="387867" bIns="-1992"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
        <p:nvSpPr>
          <p:cNvPr id="9" name="任意多边形 8"/>
          <p:cNvSpPr/>
          <p:nvPr/>
        </p:nvSpPr>
        <p:spPr>
          <a:xfrm>
            <a:off x="7486666" y="4191430"/>
            <a:ext cx="882594" cy="45719"/>
          </a:xfrm>
          <a:custGeom>
            <a:avLst/>
            <a:gdLst>
              <a:gd name="connsiteX0" fmla="*/ 0 w 789824"/>
              <a:gd name="connsiteY0" fmla="*/ 17753 h 35507"/>
              <a:gd name="connsiteX1" fmla="*/ 789824 w 789824"/>
              <a:gd name="connsiteY1" fmla="*/ 17753 h 35507"/>
            </a:gdLst>
            <a:ahLst/>
            <a:cxnLst>
              <a:cxn ang="0">
                <a:pos x="connsiteX0" y="connsiteY0"/>
              </a:cxn>
              <a:cxn ang="0">
                <a:pos x="connsiteX1" y="connsiteY1"/>
              </a:cxn>
            </a:cxnLst>
            <a:rect l="l" t="t" r="r" b="b"/>
            <a:pathLst>
              <a:path w="789824" h="35507">
                <a:moveTo>
                  <a:pt x="0" y="17753"/>
                </a:moveTo>
                <a:lnTo>
                  <a:pt x="789824" y="17753"/>
                </a:lnTo>
              </a:path>
            </a:pathLst>
          </a:custGeom>
          <a:ln>
            <a:solidFill>
              <a:schemeClr val="accent1">
                <a:lumMod val="75000"/>
              </a:schemeClr>
            </a:solidFill>
          </a:ln>
        </p:spPr>
        <p:style>
          <a:lnRef idx="2">
            <a:schemeClr val="dk1"/>
          </a:lnRef>
          <a:fillRef idx="0">
            <a:schemeClr val="dk1"/>
          </a:fillRef>
          <a:effectRef idx="1">
            <a:schemeClr val="dk1"/>
          </a:effectRef>
          <a:fontRef idx="minor">
            <a:schemeClr val="tx1"/>
          </a:fontRef>
        </p:style>
        <p:txBody>
          <a:bodyPr spcFirstLastPara="0" vert="horz" wrap="square" lIns="387866" tIns="-1991" rIns="387866" bIns="-1994"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
        <p:nvSpPr>
          <p:cNvPr id="11" name="任意多边形 10"/>
          <p:cNvSpPr/>
          <p:nvPr/>
        </p:nvSpPr>
        <p:spPr>
          <a:xfrm>
            <a:off x="8453066" y="3861049"/>
            <a:ext cx="1603374" cy="801687"/>
          </a:xfrm>
          <a:custGeom>
            <a:avLst/>
            <a:gdLst>
              <a:gd name="connsiteX0" fmla="*/ 0 w 1603374"/>
              <a:gd name="connsiteY0" fmla="*/ 80169 h 801687"/>
              <a:gd name="connsiteX1" fmla="*/ 80169 w 1603374"/>
              <a:gd name="connsiteY1" fmla="*/ 0 h 801687"/>
              <a:gd name="connsiteX2" fmla="*/ 1523205 w 1603374"/>
              <a:gd name="connsiteY2" fmla="*/ 0 h 801687"/>
              <a:gd name="connsiteX3" fmla="*/ 1603374 w 1603374"/>
              <a:gd name="connsiteY3" fmla="*/ 80169 h 801687"/>
              <a:gd name="connsiteX4" fmla="*/ 1603374 w 1603374"/>
              <a:gd name="connsiteY4" fmla="*/ 721518 h 801687"/>
              <a:gd name="connsiteX5" fmla="*/ 1523205 w 1603374"/>
              <a:gd name="connsiteY5" fmla="*/ 801687 h 801687"/>
              <a:gd name="connsiteX6" fmla="*/ 80169 w 1603374"/>
              <a:gd name="connsiteY6" fmla="*/ 801687 h 801687"/>
              <a:gd name="connsiteX7" fmla="*/ 0 w 1603374"/>
              <a:gd name="connsiteY7" fmla="*/ 721518 h 801687"/>
              <a:gd name="connsiteX8" fmla="*/ 0 w 1603374"/>
              <a:gd name="connsiteY8"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4" h="801687">
                <a:moveTo>
                  <a:pt x="0" y="80169"/>
                </a:moveTo>
                <a:cubicBezTo>
                  <a:pt x="0" y="35893"/>
                  <a:pt x="35893" y="0"/>
                  <a:pt x="80169" y="0"/>
                </a:cubicBezTo>
                <a:lnTo>
                  <a:pt x="1523205" y="0"/>
                </a:lnTo>
                <a:cubicBezTo>
                  <a:pt x="1567481" y="0"/>
                  <a:pt x="1603374" y="35893"/>
                  <a:pt x="1603374" y="80169"/>
                </a:cubicBezTo>
                <a:lnTo>
                  <a:pt x="1603374" y="721518"/>
                </a:lnTo>
                <a:cubicBezTo>
                  <a:pt x="1603374" y="765794"/>
                  <a:pt x="1567481" y="801687"/>
                  <a:pt x="1523205" y="801687"/>
                </a:cubicBezTo>
                <a:lnTo>
                  <a:pt x="80169" y="801687"/>
                </a:lnTo>
                <a:cubicBezTo>
                  <a:pt x="35893" y="801687"/>
                  <a:pt x="0" y="765794"/>
                  <a:pt x="0" y="721518"/>
                </a:cubicBezTo>
                <a:lnTo>
                  <a:pt x="0" y="80169"/>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2691" tIns="52691" rIns="52691" bIns="52691" numCol="1" spcCol="1270" anchor="ctr" anchorCtr="0">
            <a:noAutofit/>
          </a:bodyPr>
          <a:lstStyle/>
          <a:p>
            <a:pPr algn="ctr" defTabSz="2044700">
              <a:lnSpc>
                <a:spcPct val="90000"/>
              </a:lnSpc>
              <a:spcBef>
                <a:spcPct val="0"/>
              </a:spcBef>
              <a:spcAft>
                <a:spcPct val="35000"/>
              </a:spcAft>
            </a:pPr>
            <a:r>
              <a:rPr lang="en-US" altLang="zh-CN" dirty="0">
                <a:solidFill>
                  <a:prstClr val="white"/>
                </a:solidFill>
              </a:rPr>
              <a:t>Categorical</a:t>
            </a:r>
            <a:endParaRPr lang="zh-CN" altLang="en-US" dirty="0">
              <a:solidFill>
                <a:prstClr val="white"/>
              </a:solidFill>
            </a:endParaRPr>
          </a:p>
        </p:txBody>
      </p:sp>
      <p:sp>
        <p:nvSpPr>
          <p:cNvPr id="12" name="任意多边形 11"/>
          <p:cNvSpPr/>
          <p:nvPr/>
        </p:nvSpPr>
        <p:spPr>
          <a:xfrm>
            <a:off x="3916562" y="4005065"/>
            <a:ext cx="1603374" cy="801687"/>
          </a:xfrm>
          <a:custGeom>
            <a:avLst/>
            <a:gdLst>
              <a:gd name="connsiteX0" fmla="*/ 0 w 1603374"/>
              <a:gd name="connsiteY0" fmla="*/ 80169 h 801687"/>
              <a:gd name="connsiteX1" fmla="*/ 80169 w 1603374"/>
              <a:gd name="connsiteY1" fmla="*/ 0 h 801687"/>
              <a:gd name="connsiteX2" fmla="*/ 1523205 w 1603374"/>
              <a:gd name="connsiteY2" fmla="*/ 0 h 801687"/>
              <a:gd name="connsiteX3" fmla="*/ 1603374 w 1603374"/>
              <a:gd name="connsiteY3" fmla="*/ 80169 h 801687"/>
              <a:gd name="connsiteX4" fmla="*/ 1603374 w 1603374"/>
              <a:gd name="connsiteY4" fmla="*/ 721518 h 801687"/>
              <a:gd name="connsiteX5" fmla="*/ 1523205 w 1603374"/>
              <a:gd name="connsiteY5" fmla="*/ 801687 h 801687"/>
              <a:gd name="connsiteX6" fmla="*/ 80169 w 1603374"/>
              <a:gd name="connsiteY6" fmla="*/ 801687 h 801687"/>
              <a:gd name="connsiteX7" fmla="*/ 0 w 1603374"/>
              <a:gd name="connsiteY7" fmla="*/ 721518 h 801687"/>
              <a:gd name="connsiteX8" fmla="*/ 0 w 1603374"/>
              <a:gd name="connsiteY8"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4" h="801687">
                <a:moveTo>
                  <a:pt x="0" y="80169"/>
                </a:moveTo>
                <a:cubicBezTo>
                  <a:pt x="0" y="35893"/>
                  <a:pt x="35893" y="0"/>
                  <a:pt x="80169" y="0"/>
                </a:cubicBezTo>
                <a:lnTo>
                  <a:pt x="1523205" y="0"/>
                </a:lnTo>
                <a:cubicBezTo>
                  <a:pt x="1567481" y="0"/>
                  <a:pt x="1603374" y="35893"/>
                  <a:pt x="1603374" y="80169"/>
                </a:cubicBezTo>
                <a:lnTo>
                  <a:pt x="1603374" y="721518"/>
                </a:lnTo>
                <a:cubicBezTo>
                  <a:pt x="1603374" y="765794"/>
                  <a:pt x="1567481" y="801687"/>
                  <a:pt x="1523205" y="801687"/>
                </a:cubicBezTo>
                <a:lnTo>
                  <a:pt x="80169" y="801687"/>
                </a:lnTo>
                <a:cubicBezTo>
                  <a:pt x="35893" y="801687"/>
                  <a:pt x="0" y="765794"/>
                  <a:pt x="0" y="721518"/>
                </a:cubicBezTo>
                <a:lnTo>
                  <a:pt x="0" y="80169"/>
                </a:lnTo>
                <a:close/>
              </a:path>
            </a:pathLst>
          </a:custGeom>
          <a:solidFill>
            <a:srgbClr val="7030A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691" tIns="52691" rIns="52691" bIns="52691" numCol="1" spcCol="1270" anchor="ctr" anchorCtr="0">
            <a:noAutofit/>
          </a:bodyPr>
          <a:lstStyle/>
          <a:p>
            <a:pPr algn="ctr" defTabSz="2044700">
              <a:lnSpc>
                <a:spcPct val="90000"/>
              </a:lnSpc>
              <a:spcBef>
                <a:spcPct val="0"/>
              </a:spcBef>
              <a:spcAft>
                <a:spcPct val="35000"/>
              </a:spcAft>
            </a:pPr>
            <a:r>
              <a:rPr lang="en-US" altLang="zh-CN" dirty="0">
                <a:solidFill>
                  <a:prstClr val="white"/>
                </a:solidFill>
              </a:rPr>
              <a:t>Qualitative</a:t>
            </a:r>
            <a:endParaRPr lang="zh-CN" altLang="en-US" dirty="0">
              <a:solidFill>
                <a:prstClr val="white"/>
              </a:solidFill>
            </a:endParaRPr>
          </a:p>
        </p:txBody>
      </p:sp>
      <p:sp>
        <p:nvSpPr>
          <p:cNvPr id="13" name="任意多边形 12"/>
          <p:cNvSpPr/>
          <p:nvPr/>
        </p:nvSpPr>
        <p:spPr>
          <a:xfrm rot="19458370">
            <a:off x="5426722" y="2826431"/>
            <a:ext cx="664359" cy="45719"/>
          </a:xfrm>
          <a:custGeom>
            <a:avLst/>
            <a:gdLst>
              <a:gd name="connsiteX0" fmla="*/ 0 w 943101"/>
              <a:gd name="connsiteY0" fmla="*/ 17753 h 35507"/>
              <a:gd name="connsiteX1" fmla="*/ 943101 w 943101"/>
              <a:gd name="connsiteY1" fmla="*/ 17753 h 35507"/>
            </a:gdLst>
            <a:ahLst/>
            <a:cxnLst>
              <a:cxn ang="0">
                <a:pos x="connsiteX0" y="connsiteY0"/>
              </a:cxn>
              <a:cxn ang="0">
                <a:pos x="connsiteX1" y="connsiteY1"/>
              </a:cxn>
            </a:cxnLst>
            <a:rect l="l" t="t" r="r" b="b"/>
            <a:pathLst>
              <a:path w="943101" h="35507">
                <a:moveTo>
                  <a:pt x="0" y="17753"/>
                </a:moveTo>
                <a:lnTo>
                  <a:pt x="943101" y="17753"/>
                </a:lnTo>
              </a:path>
            </a:pathLst>
          </a:custGeom>
        </p:spPr>
        <p:style>
          <a:lnRef idx="2">
            <a:schemeClr val="accent1"/>
          </a:lnRef>
          <a:fillRef idx="0">
            <a:schemeClr val="accent1"/>
          </a:fillRef>
          <a:effectRef idx="1">
            <a:schemeClr val="accent1"/>
          </a:effectRef>
          <a:fontRef idx="minor">
            <a:schemeClr val="tx1"/>
          </a:fontRef>
        </p:style>
        <p:txBody>
          <a:bodyPr spcFirstLastPara="0" vert="horz" wrap="square" lIns="460672" tIns="-5824" rIns="460673" bIns="-5825"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
        <p:nvSpPr>
          <p:cNvPr id="14" name="任意多边形 13"/>
          <p:cNvSpPr/>
          <p:nvPr/>
        </p:nvSpPr>
        <p:spPr>
          <a:xfrm rot="1579233" flipV="1">
            <a:off x="5502277" y="3127393"/>
            <a:ext cx="598316" cy="72687"/>
          </a:xfrm>
          <a:custGeom>
            <a:avLst/>
            <a:gdLst>
              <a:gd name="connsiteX0" fmla="*/ 0 w 943101"/>
              <a:gd name="connsiteY0" fmla="*/ 17753 h 35507"/>
              <a:gd name="connsiteX1" fmla="*/ 943101 w 943101"/>
              <a:gd name="connsiteY1" fmla="*/ 17753 h 35507"/>
            </a:gdLst>
            <a:ahLst/>
            <a:cxnLst>
              <a:cxn ang="0">
                <a:pos x="connsiteX0" y="connsiteY0"/>
              </a:cxn>
              <a:cxn ang="0">
                <a:pos x="connsiteX1" y="connsiteY1"/>
              </a:cxn>
            </a:cxnLst>
            <a:rect l="l" t="t" r="r" b="b"/>
            <a:pathLst>
              <a:path w="943101" h="35507">
                <a:moveTo>
                  <a:pt x="0" y="17753"/>
                </a:moveTo>
                <a:lnTo>
                  <a:pt x="943101" y="17753"/>
                </a:lnTo>
              </a:path>
            </a:pathLst>
          </a:custGeom>
        </p:spPr>
        <p:style>
          <a:lnRef idx="2">
            <a:schemeClr val="accent1"/>
          </a:lnRef>
          <a:fillRef idx="0">
            <a:schemeClr val="accent1"/>
          </a:fillRef>
          <a:effectRef idx="1">
            <a:schemeClr val="accent1"/>
          </a:effectRef>
          <a:fontRef idx="minor">
            <a:schemeClr val="tx1"/>
          </a:fontRef>
        </p:style>
        <p:txBody>
          <a:bodyPr spcFirstLastPara="0" vert="horz" wrap="square" lIns="460673" tIns="-5824" rIns="460672" bIns="-5825"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
        <p:nvSpPr>
          <p:cNvPr id="15" name="任意多边形 14"/>
          <p:cNvSpPr/>
          <p:nvPr/>
        </p:nvSpPr>
        <p:spPr>
          <a:xfrm>
            <a:off x="6051848" y="3068960"/>
            <a:ext cx="1368152" cy="659654"/>
          </a:xfrm>
          <a:custGeom>
            <a:avLst/>
            <a:gdLst>
              <a:gd name="connsiteX0" fmla="*/ 0 w 1603374"/>
              <a:gd name="connsiteY0" fmla="*/ 80169 h 801687"/>
              <a:gd name="connsiteX1" fmla="*/ 80169 w 1603374"/>
              <a:gd name="connsiteY1" fmla="*/ 0 h 801687"/>
              <a:gd name="connsiteX2" fmla="*/ 1523205 w 1603374"/>
              <a:gd name="connsiteY2" fmla="*/ 0 h 801687"/>
              <a:gd name="connsiteX3" fmla="*/ 1603374 w 1603374"/>
              <a:gd name="connsiteY3" fmla="*/ 80169 h 801687"/>
              <a:gd name="connsiteX4" fmla="*/ 1603374 w 1603374"/>
              <a:gd name="connsiteY4" fmla="*/ 721518 h 801687"/>
              <a:gd name="connsiteX5" fmla="*/ 1523205 w 1603374"/>
              <a:gd name="connsiteY5" fmla="*/ 801687 h 801687"/>
              <a:gd name="connsiteX6" fmla="*/ 80169 w 1603374"/>
              <a:gd name="connsiteY6" fmla="*/ 801687 h 801687"/>
              <a:gd name="connsiteX7" fmla="*/ 0 w 1603374"/>
              <a:gd name="connsiteY7" fmla="*/ 721518 h 801687"/>
              <a:gd name="connsiteX8" fmla="*/ 0 w 1603374"/>
              <a:gd name="connsiteY8"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4" h="801687">
                <a:moveTo>
                  <a:pt x="0" y="80169"/>
                </a:moveTo>
                <a:cubicBezTo>
                  <a:pt x="0" y="35893"/>
                  <a:pt x="35893" y="0"/>
                  <a:pt x="80169" y="0"/>
                </a:cubicBezTo>
                <a:lnTo>
                  <a:pt x="1523205" y="0"/>
                </a:lnTo>
                <a:cubicBezTo>
                  <a:pt x="1567481" y="0"/>
                  <a:pt x="1603374" y="35893"/>
                  <a:pt x="1603374" y="80169"/>
                </a:cubicBezTo>
                <a:lnTo>
                  <a:pt x="1603374" y="721518"/>
                </a:lnTo>
                <a:cubicBezTo>
                  <a:pt x="1603374" y="765794"/>
                  <a:pt x="1567481" y="801687"/>
                  <a:pt x="1523205" y="801687"/>
                </a:cubicBezTo>
                <a:lnTo>
                  <a:pt x="80169" y="801687"/>
                </a:lnTo>
                <a:cubicBezTo>
                  <a:pt x="35893" y="801687"/>
                  <a:pt x="0" y="765794"/>
                  <a:pt x="0" y="721518"/>
                </a:cubicBezTo>
                <a:lnTo>
                  <a:pt x="0" y="80169"/>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2691" tIns="52691" rIns="52691" bIns="52691" numCol="1" spcCol="1270" anchor="ctr" anchorCtr="0">
            <a:noAutofit/>
          </a:bodyPr>
          <a:lstStyle/>
          <a:p>
            <a:pPr algn="ctr" defTabSz="2044700">
              <a:lnSpc>
                <a:spcPct val="90000"/>
              </a:lnSpc>
              <a:spcBef>
                <a:spcPct val="0"/>
              </a:spcBef>
              <a:spcAft>
                <a:spcPct val="35000"/>
              </a:spcAft>
            </a:pPr>
            <a:r>
              <a:rPr lang="en-US" altLang="zh-CN" dirty="0">
                <a:solidFill>
                  <a:prstClr val="white"/>
                </a:solidFill>
              </a:rPr>
              <a:t>Discrete</a:t>
            </a:r>
            <a:endParaRPr lang="zh-CN" altLang="en-US" dirty="0">
              <a:solidFill>
                <a:prstClr val="white"/>
              </a:solidFill>
            </a:endParaRPr>
          </a:p>
        </p:txBody>
      </p:sp>
      <p:sp>
        <p:nvSpPr>
          <p:cNvPr id="16" name="任意多边形 15"/>
          <p:cNvSpPr/>
          <p:nvPr/>
        </p:nvSpPr>
        <p:spPr>
          <a:xfrm rot="19458370">
            <a:off x="5426722" y="4366635"/>
            <a:ext cx="664359" cy="45719"/>
          </a:xfrm>
          <a:custGeom>
            <a:avLst/>
            <a:gdLst>
              <a:gd name="connsiteX0" fmla="*/ 0 w 943101"/>
              <a:gd name="connsiteY0" fmla="*/ 17753 h 35507"/>
              <a:gd name="connsiteX1" fmla="*/ 943101 w 943101"/>
              <a:gd name="connsiteY1" fmla="*/ 17753 h 35507"/>
            </a:gdLst>
            <a:ahLst/>
            <a:cxnLst>
              <a:cxn ang="0">
                <a:pos x="connsiteX0" y="connsiteY0"/>
              </a:cxn>
              <a:cxn ang="0">
                <a:pos x="connsiteX1" y="connsiteY1"/>
              </a:cxn>
            </a:cxnLst>
            <a:rect l="l" t="t" r="r" b="b"/>
            <a:pathLst>
              <a:path w="943101" h="35507">
                <a:moveTo>
                  <a:pt x="0" y="17753"/>
                </a:moveTo>
                <a:lnTo>
                  <a:pt x="943101" y="17753"/>
                </a:lnTo>
              </a:path>
            </a:pathLst>
          </a:custGeom>
        </p:spPr>
        <p:style>
          <a:lnRef idx="2">
            <a:schemeClr val="accent1"/>
          </a:lnRef>
          <a:fillRef idx="0">
            <a:schemeClr val="accent1"/>
          </a:fillRef>
          <a:effectRef idx="1">
            <a:schemeClr val="accent1"/>
          </a:effectRef>
          <a:fontRef idx="minor">
            <a:schemeClr val="tx1"/>
          </a:fontRef>
        </p:style>
        <p:txBody>
          <a:bodyPr spcFirstLastPara="0" vert="horz" wrap="square" lIns="460672" tIns="-5824" rIns="460673" bIns="-5825"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
        <p:nvSpPr>
          <p:cNvPr id="17" name="任意多边形 16"/>
          <p:cNvSpPr/>
          <p:nvPr/>
        </p:nvSpPr>
        <p:spPr>
          <a:xfrm rot="1579233" flipV="1">
            <a:off x="5502277" y="4667597"/>
            <a:ext cx="598316" cy="72687"/>
          </a:xfrm>
          <a:custGeom>
            <a:avLst/>
            <a:gdLst>
              <a:gd name="connsiteX0" fmla="*/ 0 w 943101"/>
              <a:gd name="connsiteY0" fmla="*/ 17753 h 35507"/>
              <a:gd name="connsiteX1" fmla="*/ 943101 w 943101"/>
              <a:gd name="connsiteY1" fmla="*/ 17753 h 35507"/>
            </a:gdLst>
            <a:ahLst/>
            <a:cxnLst>
              <a:cxn ang="0">
                <a:pos x="connsiteX0" y="connsiteY0"/>
              </a:cxn>
              <a:cxn ang="0">
                <a:pos x="connsiteX1" y="connsiteY1"/>
              </a:cxn>
            </a:cxnLst>
            <a:rect l="l" t="t" r="r" b="b"/>
            <a:pathLst>
              <a:path w="943101" h="35507">
                <a:moveTo>
                  <a:pt x="0" y="17753"/>
                </a:moveTo>
                <a:lnTo>
                  <a:pt x="943101" y="17753"/>
                </a:lnTo>
              </a:path>
            </a:pathLst>
          </a:custGeom>
        </p:spPr>
        <p:style>
          <a:lnRef idx="2">
            <a:schemeClr val="accent1"/>
          </a:lnRef>
          <a:fillRef idx="0">
            <a:schemeClr val="accent1"/>
          </a:fillRef>
          <a:effectRef idx="1">
            <a:schemeClr val="accent1"/>
          </a:effectRef>
          <a:fontRef idx="minor">
            <a:schemeClr val="tx1"/>
          </a:fontRef>
        </p:style>
        <p:txBody>
          <a:bodyPr spcFirstLastPara="0" vert="horz" wrap="square" lIns="460673" tIns="-5824" rIns="460672" bIns="-5825"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
        <p:nvSpPr>
          <p:cNvPr id="18" name="任意多边形 17"/>
          <p:cNvSpPr/>
          <p:nvPr/>
        </p:nvSpPr>
        <p:spPr>
          <a:xfrm>
            <a:off x="6051848" y="3886198"/>
            <a:ext cx="1368152" cy="659654"/>
          </a:xfrm>
          <a:custGeom>
            <a:avLst/>
            <a:gdLst>
              <a:gd name="connsiteX0" fmla="*/ 0 w 1603374"/>
              <a:gd name="connsiteY0" fmla="*/ 80169 h 801687"/>
              <a:gd name="connsiteX1" fmla="*/ 80169 w 1603374"/>
              <a:gd name="connsiteY1" fmla="*/ 0 h 801687"/>
              <a:gd name="connsiteX2" fmla="*/ 1523205 w 1603374"/>
              <a:gd name="connsiteY2" fmla="*/ 0 h 801687"/>
              <a:gd name="connsiteX3" fmla="*/ 1603374 w 1603374"/>
              <a:gd name="connsiteY3" fmla="*/ 80169 h 801687"/>
              <a:gd name="connsiteX4" fmla="*/ 1603374 w 1603374"/>
              <a:gd name="connsiteY4" fmla="*/ 721518 h 801687"/>
              <a:gd name="connsiteX5" fmla="*/ 1523205 w 1603374"/>
              <a:gd name="connsiteY5" fmla="*/ 801687 h 801687"/>
              <a:gd name="connsiteX6" fmla="*/ 80169 w 1603374"/>
              <a:gd name="connsiteY6" fmla="*/ 801687 h 801687"/>
              <a:gd name="connsiteX7" fmla="*/ 0 w 1603374"/>
              <a:gd name="connsiteY7" fmla="*/ 721518 h 801687"/>
              <a:gd name="connsiteX8" fmla="*/ 0 w 1603374"/>
              <a:gd name="connsiteY8"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4" h="801687">
                <a:moveTo>
                  <a:pt x="0" y="80169"/>
                </a:moveTo>
                <a:cubicBezTo>
                  <a:pt x="0" y="35893"/>
                  <a:pt x="35893" y="0"/>
                  <a:pt x="80169" y="0"/>
                </a:cubicBezTo>
                <a:lnTo>
                  <a:pt x="1523205" y="0"/>
                </a:lnTo>
                <a:cubicBezTo>
                  <a:pt x="1567481" y="0"/>
                  <a:pt x="1603374" y="35893"/>
                  <a:pt x="1603374" y="80169"/>
                </a:cubicBezTo>
                <a:lnTo>
                  <a:pt x="1603374" y="721518"/>
                </a:lnTo>
                <a:cubicBezTo>
                  <a:pt x="1603374" y="765794"/>
                  <a:pt x="1567481" y="801687"/>
                  <a:pt x="1523205" y="801687"/>
                </a:cubicBezTo>
                <a:lnTo>
                  <a:pt x="80169" y="801687"/>
                </a:lnTo>
                <a:cubicBezTo>
                  <a:pt x="35893" y="801687"/>
                  <a:pt x="0" y="765794"/>
                  <a:pt x="0" y="721518"/>
                </a:cubicBezTo>
                <a:lnTo>
                  <a:pt x="0" y="80169"/>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2691" tIns="52691" rIns="52691" bIns="52691" numCol="1" spcCol="1270" anchor="ctr" anchorCtr="0">
            <a:noAutofit/>
          </a:bodyPr>
          <a:lstStyle/>
          <a:p>
            <a:pPr algn="ctr" defTabSz="2044700">
              <a:lnSpc>
                <a:spcPct val="90000"/>
              </a:lnSpc>
              <a:spcBef>
                <a:spcPct val="0"/>
              </a:spcBef>
              <a:spcAft>
                <a:spcPct val="35000"/>
              </a:spcAft>
            </a:pPr>
            <a:r>
              <a:rPr lang="en-US" altLang="zh-CN" dirty="0">
                <a:solidFill>
                  <a:prstClr val="white"/>
                </a:solidFill>
              </a:rPr>
              <a:t>Ordinal</a:t>
            </a:r>
            <a:endParaRPr lang="zh-CN" altLang="en-US" dirty="0">
              <a:solidFill>
                <a:prstClr val="white"/>
              </a:solidFill>
            </a:endParaRPr>
          </a:p>
        </p:txBody>
      </p:sp>
      <p:sp>
        <p:nvSpPr>
          <p:cNvPr id="19" name="任意多边形 18"/>
          <p:cNvSpPr/>
          <p:nvPr/>
        </p:nvSpPr>
        <p:spPr>
          <a:xfrm>
            <a:off x="6051848" y="4713562"/>
            <a:ext cx="1368152" cy="659654"/>
          </a:xfrm>
          <a:custGeom>
            <a:avLst/>
            <a:gdLst>
              <a:gd name="connsiteX0" fmla="*/ 0 w 1603374"/>
              <a:gd name="connsiteY0" fmla="*/ 80169 h 801687"/>
              <a:gd name="connsiteX1" fmla="*/ 80169 w 1603374"/>
              <a:gd name="connsiteY1" fmla="*/ 0 h 801687"/>
              <a:gd name="connsiteX2" fmla="*/ 1523205 w 1603374"/>
              <a:gd name="connsiteY2" fmla="*/ 0 h 801687"/>
              <a:gd name="connsiteX3" fmla="*/ 1603374 w 1603374"/>
              <a:gd name="connsiteY3" fmla="*/ 80169 h 801687"/>
              <a:gd name="connsiteX4" fmla="*/ 1603374 w 1603374"/>
              <a:gd name="connsiteY4" fmla="*/ 721518 h 801687"/>
              <a:gd name="connsiteX5" fmla="*/ 1523205 w 1603374"/>
              <a:gd name="connsiteY5" fmla="*/ 801687 h 801687"/>
              <a:gd name="connsiteX6" fmla="*/ 80169 w 1603374"/>
              <a:gd name="connsiteY6" fmla="*/ 801687 h 801687"/>
              <a:gd name="connsiteX7" fmla="*/ 0 w 1603374"/>
              <a:gd name="connsiteY7" fmla="*/ 721518 h 801687"/>
              <a:gd name="connsiteX8" fmla="*/ 0 w 1603374"/>
              <a:gd name="connsiteY8"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4" h="801687">
                <a:moveTo>
                  <a:pt x="0" y="80169"/>
                </a:moveTo>
                <a:cubicBezTo>
                  <a:pt x="0" y="35893"/>
                  <a:pt x="35893" y="0"/>
                  <a:pt x="80169" y="0"/>
                </a:cubicBezTo>
                <a:lnTo>
                  <a:pt x="1523205" y="0"/>
                </a:lnTo>
                <a:cubicBezTo>
                  <a:pt x="1567481" y="0"/>
                  <a:pt x="1603374" y="35893"/>
                  <a:pt x="1603374" y="80169"/>
                </a:cubicBezTo>
                <a:lnTo>
                  <a:pt x="1603374" y="721518"/>
                </a:lnTo>
                <a:cubicBezTo>
                  <a:pt x="1603374" y="765794"/>
                  <a:pt x="1567481" y="801687"/>
                  <a:pt x="1523205" y="801687"/>
                </a:cubicBezTo>
                <a:lnTo>
                  <a:pt x="80169" y="801687"/>
                </a:lnTo>
                <a:cubicBezTo>
                  <a:pt x="35893" y="801687"/>
                  <a:pt x="0" y="765794"/>
                  <a:pt x="0" y="721518"/>
                </a:cubicBezTo>
                <a:lnTo>
                  <a:pt x="0" y="80169"/>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52691" tIns="52691" rIns="52691" bIns="52691" numCol="1" spcCol="1270" anchor="ctr" anchorCtr="0">
            <a:noAutofit/>
          </a:bodyPr>
          <a:lstStyle/>
          <a:p>
            <a:pPr algn="ctr" defTabSz="2044700">
              <a:lnSpc>
                <a:spcPct val="90000"/>
              </a:lnSpc>
              <a:spcBef>
                <a:spcPct val="0"/>
              </a:spcBef>
              <a:spcAft>
                <a:spcPct val="35000"/>
              </a:spcAft>
            </a:pPr>
            <a:r>
              <a:rPr lang="en-US" altLang="zh-CN" dirty="0">
                <a:solidFill>
                  <a:prstClr val="white"/>
                </a:solidFill>
              </a:rPr>
              <a:t>Nominal</a:t>
            </a:r>
            <a:endParaRPr lang="zh-CN" altLang="en-US" dirty="0">
              <a:solidFill>
                <a:prstClr val="white"/>
              </a:solidFill>
            </a:endParaRPr>
          </a:p>
        </p:txBody>
      </p:sp>
      <p:sp>
        <p:nvSpPr>
          <p:cNvPr id="20" name="任意多边形 19"/>
          <p:cNvSpPr/>
          <p:nvPr/>
        </p:nvSpPr>
        <p:spPr>
          <a:xfrm rot="19889081">
            <a:off x="7448604" y="4771870"/>
            <a:ext cx="950698" cy="60607"/>
          </a:xfrm>
          <a:custGeom>
            <a:avLst/>
            <a:gdLst>
              <a:gd name="connsiteX0" fmla="*/ 0 w 789824"/>
              <a:gd name="connsiteY0" fmla="*/ 17753 h 35507"/>
              <a:gd name="connsiteX1" fmla="*/ 789824 w 789824"/>
              <a:gd name="connsiteY1" fmla="*/ 17753 h 35507"/>
            </a:gdLst>
            <a:ahLst/>
            <a:cxnLst>
              <a:cxn ang="0">
                <a:pos x="connsiteX0" y="connsiteY0"/>
              </a:cxn>
              <a:cxn ang="0">
                <a:pos x="connsiteX1" y="connsiteY1"/>
              </a:cxn>
            </a:cxnLst>
            <a:rect l="l" t="t" r="r" b="b"/>
            <a:pathLst>
              <a:path w="789824" h="35507">
                <a:moveTo>
                  <a:pt x="0" y="17753"/>
                </a:moveTo>
                <a:lnTo>
                  <a:pt x="789824" y="17753"/>
                </a:lnTo>
              </a:path>
            </a:pathLst>
          </a:custGeom>
          <a:ln>
            <a:solidFill>
              <a:schemeClr val="accent1">
                <a:lumMod val="75000"/>
              </a:schemeClr>
            </a:solidFill>
          </a:ln>
        </p:spPr>
        <p:style>
          <a:lnRef idx="2">
            <a:schemeClr val="dk1"/>
          </a:lnRef>
          <a:fillRef idx="0">
            <a:schemeClr val="dk1"/>
          </a:fillRef>
          <a:effectRef idx="1">
            <a:schemeClr val="dk1"/>
          </a:effectRef>
          <a:fontRef idx="minor">
            <a:schemeClr val="tx1"/>
          </a:fontRef>
        </p:style>
        <p:txBody>
          <a:bodyPr spcFirstLastPara="0" vert="horz" wrap="square" lIns="387866" tIns="-1991" rIns="387866" bIns="-1994"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
        <p:nvSpPr>
          <p:cNvPr id="22" name="任意多边形 4"/>
          <p:cNvSpPr/>
          <p:nvPr/>
        </p:nvSpPr>
        <p:spPr>
          <a:xfrm>
            <a:off x="2351584" y="3491410"/>
            <a:ext cx="1152128" cy="801687"/>
          </a:xfrm>
          <a:custGeom>
            <a:avLst/>
            <a:gdLst>
              <a:gd name="connsiteX0" fmla="*/ 0 w 1603374"/>
              <a:gd name="connsiteY0" fmla="*/ 80169 h 801687"/>
              <a:gd name="connsiteX1" fmla="*/ 80169 w 1603374"/>
              <a:gd name="connsiteY1" fmla="*/ 0 h 801687"/>
              <a:gd name="connsiteX2" fmla="*/ 1523205 w 1603374"/>
              <a:gd name="connsiteY2" fmla="*/ 0 h 801687"/>
              <a:gd name="connsiteX3" fmla="*/ 1603374 w 1603374"/>
              <a:gd name="connsiteY3" fmla="*/ 80169 h 801687"/>
              <a:gd name="connsiteX4" fmla="*/ 1603374 w 1603374"/>
              <a:gd name="connsiteY4" fmla="*/ 721518 h 801687"/>
              <a:gd name="connsiteX5" fmla="*/ 1523205 w 1603374"/>
              <a:gd name="connsiteY5" fmla="*/ 801687 h 801687"/>
              <a:gd name="connsiteX6" fmla="*/ 80169 w 1603374"/>
              <a:gd name="connsiteY6" fmla="*/ 801687 h 801687"/>
              <a:gd name="connsiteX7" fmla="*/ 0 w 1603374"/>
              <a:gd name="connsiteY7" fmla="*/ 721518 h 801687"/>
              <a:gd name="connsiteX8" fmla="*/ 0 w 1603374"/>
              <a:gd name="connsiteY8" fmla="*/ 80169 h 8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3374" h="801687">
                <a:moveTo>
                  <a:pt x="0" y="80169"/>
                </a:moveTo>
                <a:cubicBezTo>
                  <a:pt x="0" y="35893"/>
                  <a:pt x="35893" y="0"/>
                  <a:pt x="80169" y="0"/>
                </a:cubicBezTo>
                <a:lnTo>
                  <a:pt x="1523205" y="0"/>
                </a:lnTo>
                <a:cubicBezTo>
                  <a:pt x="1567481" y="0"/>
                  <a:pt x="1603374" y="35893"/>
                  <a:pt x="1603374" y="80169"/>
                </a:cubicBezTo>
                <a:lnTo>
                  <a:pt x="1603374" y="721518"/>
                </a:lnTo>
                <a:cubicBezTo>
                  <a:pt x="1603374" y="765794"/>
                  <a:pt x="1567481" y="801687"/>
                  <a:pt x="1523205" y="801687"/>
                </a:cubicBezTo>
                <a:lnTo>
                  <a:pt x="80169" y="801687"/>
                </a:lnTo>
                <a:cubicBezTo>
                  <a:pt x="35893" y="801687"/>
                  <a:pt x="0" y="765794"/>
                  <a:pt x="0" y="721518"/>
                </a:cubicBezTo>
                <a:lnTo>
                  <a:pt x="0" y="80169"/>
                </a:lnTo>
                <a:close/>
              </a:path>
            </a:pathLst>
          </a:custGeom>
        </p:spPr>
        <p:style>
          <a:lnRef idx="2">
            <a:schemeClr val="accent1"/>
          </a:lnRef>
          <a:fillRef idx="1">
            <a:schemeClr val="lt1"/>
          </a:fillRef>
          <a:effectRef idx="0">
            <a:schemeClr val="accent1"/>
          </a:effectRef>
          <a:fontRef idx="minor">
            <a:schemeClr val="dk1"/>
          </a:fontRef>
        </p:style>
        <p:txBody>
          <a:bodyPr spcFirstLastPara="0" vert="horz" wrap="square" lIns="52691" tIns="52691" rIns="52691" bIns="52691" numCol="1" spcCol="1270" anchor="ctr" anchorCtr="0">
            <a:noAutofit/>
          </a:bodyPr>
          <a:lstStyle/>
          <a:p>
            <a:pPr algn="ctr" defTabSz="2044700">
              <a:lnSpc>
                <a:spcPct val="90000"/>
              </a:lnSpc>
              <a:spcBef>
                <a:spcPct val="0"/>
              </a:spcBef>
              <a:spcAft>
                <a:spcPct val="35000"/>
              </a:spcAft>
            </a:pPr>
            <a:r>
              <a:rPr lang="en-US" altLang="zh-CN" dirty="0">
                <a:solidFill>
                  <a:prstClr val="black"/>
                </a:solidFill>
              </a:rPr>
              <a:t>Variable</a:t>
            </a:r>
            <a:endParaRPr lang="zh-CN" altLang="en-US" dirty="0">
              <a:solidFill>
                <a:prstClr val="black"/>
              </a:solidFill>
            </a:endParaRPr>
          </a:p>
        </p:txBody>
      </p:sp>
      <p:sp>
        <p:nvSpPr>
          <p:cNvPr id="23" name="任意多边形 12"/>
          <p:cNvSpPr/>
          <p:nvPr/>
        </p:nvSpPr>
        <p:spPr>
          <a:xfrm rot="19458370" flipV="1">
            <a:off x="3450776" y="3659439"/>
            <a:ext cx="581248" cy="45719"/>
          </a:xfrm>
          <a:custGeom>
            <a:avLst/>
            <a:gdLst>
              <a:gd name="connsiteX0" fmla="*/ 0 w 943101"/>
              <a:gd name="connsiteY0" fmla="*/ 17753 h 35507"/>
              <a:gd name="connsiteX1" fmla="*/ 943101 w 943101"/>
              <a:gd name="connsiteY1" fmla="*/ 17753 h 35507"/>
            </a:gdLst>
            <a:ahLst/>
            <a:cxnLst>
              <a:cxn ang="0">
                <a:pos x="connsiteX0" y="connsiteY0"/>
              </a:cxn>
              <a:cxn ang="0">
                <a:pos x="connsiteX1" y="connsiteY1"/>
              </a:cxn>
            </a:cxnLst>
            <a:rect l="l" t="t" r="r" b="b"/>
            <a:pathLst>
              <a:path w="943101" h="35507">
                <a:moveTo>
                  <a:pt x="0" y="17753"/>
                </a:moveTo>
                <a:lnTo>
                  <a:pt x="943101" y="17753"/>
                </a:lnTo>
              </a:path>
            </a:pathLst>
          </a:custGeom>
        </p:spPr>
        <p:style>
          <a:lnRef idx="2">
            <a:schemeClr val="accent1"/>
          </a:lnRef>
          <a:fillRef idx="0">
            <a:schemeClr val="accent1"/>
          </a:fillRef>
          <a:effectRef idx="1">
            <a:schemeClr val="accent1"/>
          </a:effectRef>
          <a:fontRef idx="minor">
            <a:schemeClr val="tx1"/>
          </a:fontRef>
        </p:style>
        <p:txBody>
          <a:bodyPr spcFirstLastPara="0" vert="horz" wrap="square" lIns="460672" tIns="-5824" rIns="460673" bIns="-5825"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
        <p:nvSpPr>
          <p:cNvPr id="24" name="任意多边形 13"/>
          <p:cNvSpPr/>
          <p:nvPr/>
        </p:nvSpPr>
        <p:spPr>
          <a:xfrm rot="1579233" flipV="1">
            <a:off x="3491448" y="3963203"/>
            <a:ext cx="528584" cy="68272"/>
          </a:xfrm>
          <a:custGeom>
            <a:avLst/>
            <a:gdLst>
              <a:gd name="connsiteX0" fmla="*/ 0 w 943101"/>
              <a:gd name="connsiteY0" fmla="*/ 17753 h 35507"/>
              <a:gd name="connsiteX1" fmla="*/ 943101 w 943101"/>
              <a:gd name="connsiteY1" fmla="*/ 17753 h 35507"/>
            </a:gdLst>
            <a:ahLst/>
            <a:cxnLst>
              <a:cxn ang="0">
                <a:pos x="connsiteX0" y="connsiteY0"/>
              </a:cxn>
              <a:cxn ang="0">
                <a:pos x="connsiteX1" y="connsiteY1"/>
              </a:cxn>
            </a:cxnLst>
            <a:rect l="l" t="t" r="r" b="b"/>
            <a:pathLst>
              <a:path w="943101" h="35507">
                <a:moveTo>
                  <a:pt x="0" y="17753"/>
                </a:moveTo>
                <a:lnTo>
                  <a:pt x="943101" y="17753"/>
                </a:lnTo>
              </a:path>
            </a:pathLst>
          </a:custGeom>
        </p:spPr>
        <p:style>
          <a:lnRef idx="2">
            <a:schemeClr val="accent1"/>
          </a:lnRef>
          <a:fillRef idx="0">
            <a:schemeClr val="accent1"/>
          </a:fillRef>
          <a:effectRef idx="1">
            <a:schemeClr val="accent1"/>
          </a:effectRef>
          <a:fontRef idx="minor">
            <a:schemeClr val="tx1"/>
          </a:fontRef>
        </p:style>
        <p:txBody>
          <a:bodyPr spcFirstLastPara="0" vert="horz" wrap="square" lIns="460673" tIns="-5824" rIns="460672" bIns="-5825" numCol="1" spcCol="1270" anchor="ctr" anchorCtr="0">
            <a:noAutofit/>
          </a:bodyPr>
          <a:lstStyle/>
          <a:p>
            <a:pPr algn="ctr" defTabSz="222250">
              <a:lnSpc>
                <a:spcPct val="90000"/>
              </a:lnSpc>
              <a:spcBef>
                <a:spcPct val="0"/>
              </a:spcBef>
              <a:spcAft>
                <a:spcPct val="35000"/>
              </a:spcAft>
            </a:pPr>
            <a:endParaRPr lang="zh-CN" altLang="en-US" sz="500">
              <a:solidFill>
                <a:prstClr val="black"/>
              </a:solidFill>
            </a:endParaRPr>
          </a:p>
        </p:txBody>
      </p:sp>
    </p:spTree>
    <p:extLst>
      <p:ext uri="{BB962C8B-B14F-4D97-AF65-F5344CB8AC3E}">
        <p14:creationId xmlns:p14="http://schemas.microsoft.com/office/powerpoint/2010/main" val="11011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125" fill="hold">
                                          <p:stCondLst>
                                            <p:cond delay="0"/>
                                          </p:stCondLst>
                                        </p:cTn>
                                        <p:tgtEl>
                                          <p:spTgt spid="11"/>
                                        </p:tgtEl>
                                        <p:attrNameLst>
                                          <p:attrName>r</p:attrName>
                                        </p:attrNameLst>
                                      </p:cBhvr>
                                    </p:animRot>
                                    <p:animRot by="-240000">
                                      <p:cBhvr>
                                        <p:cTn id="7" dur="250" fill="hold">
                                          <p:stCondLst>
                                            <p:cond delay="250"/>
                                          </p:stCondLst>
                                        </p:cTn>
                                        <p:tgtEl>
                                          <p:spTgt spid="11"/>
                                        </p:tgtEl>
                                        <p:attrNameLst>
                                          <p:attrName>r</p:attrName>
                                        </p:attrNameLst>
                                      </p:cBhvr>
                                    </p:animRot>
                                    <p:animRot by="240000">
                                      <p:cBhvr>
                                        <p:cTn id="8" dur="250" fill="hold">
                                          <p:stCondLst>
                                            <p:cond delay="500"/>
                                          </p:stCondLst>
                                        </p:cTn>
                                        <p:tgtEl>
                                          <p:spTgt spid="11"/>
                                        </p:tgtEl>
                                        <p:attrNameLst>
                                          <p:attrName>r</p:attrName>
                                        </p:attrNameLst>
                                      </p:cBhvr>
                                    </p:animRot>
                                    <p:animRot by="-240000">
                                      <p:cBhvr>
                                        <p:cTn id="9" dur="250" fill="hold">
                                          <p:stCondLst>
                                            <p:cond delay="750"/>
                                          </p:stCondLst>
                                        </p:cTn>
                                        <p:tgtEl>
                                          <p:spTgt spid="11"/>
                                        </p:tgtEl>
                                        <p:attrNameLst>
                                          <p:attrName>r</p:attrName>
                                        </p:attrNameLst>
                                      </p:cBhvr>
                                    </p:animRot>
                                    <p:animRot by="120000">
                                      <p:cBhvr>
                                        <p:cTn id="10" dur="250" fill="hold">
                                          <p:stCondLst>
                                            <p:cond delay="1000"/>
                                          </p:stCondLst>
                                        </p:cTn>
                                        <p:tgtEl>
                                          <p:spTgt spid="11"/>
                                        </p:tgtEl>
                                        <p:attrNameLst>
                                          <p:attrName>r</p:attrName>
                                        </p:attrNameLst>
                                      </p:cBhvr>
                                    </p:animRot>
                                  </p:childTnLst>
                                </p:cTn>
                              </p:par>
                              <p:par>
                                <p:cTn id="11" presetID="21"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26" presetClass="emph" presetSubtype="0" fill="hold" grpId="1" nodeType="clickEffect">
                                  <p:stCondLst>
                                    <p:cond delay="0"/>
                                  </p:stCondLst>
                                  <p:childTnLst>
                                    <p:animEffect transition="out" filter="fade">
                                      <p:cBhvr>
                                        <p:cTn id="77" dur="1500" tmFilter="0, 0; .2, .5; .8, .5; 1, 0"/>
                                        <p:tgtEl>
                                          <p:spTgt spid="11"/>
                                        </p:tgtEl>
                                      </p:cBhvr>
                                    </p:animEffect>
                                    <p:animScale>
                                      <p:cBhvr>
                                        <p:cTn id="78" dur="750" autoRev="1" fill="hold"/>
                                        <p:tgtEl>
                                          <p:spTgt spid="11"/>
                                        </p:tgtEl>
                                      </p:cBhvr>
                                      <p:by x="105000" y="105000"/>
                                    </p:animScale>
                                  </p:childTnLst>
                                </p:cTn>
                              </p:par>
                              <p:par>
                                <p:cTn id="79" presetID="26" presetClass="emph" presetSubtype="0" fill="hold" grpId="1" nodeType="withEffect">
                                  <p:stCondLst>
                                    <p:cond delay="0"/>
                                  </p:stCondLst>
                                  <p:childTnLst>
                                    <p:animEffect transition="out" filter="fade">
                                      <p:cBhvr>
                                        <p:cTn id="80" dur="1500" tmFilter="0, 0; .2, .5; .8, .5; 1, 0"/>
                                        <p:tgtEl>
                                          <p:spTgt spid="15"/>
                                        </p:tgtEl>
                                      </p:cBhvr>
                                    </p:animEffect>
                                    <p:animScale>
                                      <p:cBhvr>
                                        <p:cTn id="81" dur="750" autoRev="1" fill="hold"/>
                                        <p:tgtEl>
                                          <p:spTgt spid="15"/>
                                        </p:tgtEl>
                                      </p:cBhvr>
                                      <p:by x="105000" y="105000"/>
                                    </p:animScale>
                                  </p:childTnLst>
                                </p:cTn>
                              </p:par>
                              <p:par>
                                <p:cTn id="82" presetID="26" presetClass="emph" presetSubtype="0" fill="hold" grpId="1" nodeType="withEffect">
                                  <p:stCondLst>
                                    <p:cond delay="0"/>
                                  </p:stCondLst>
                                  <p:childTnLst>
                                    <p:animEffect transition="out" filter="fade">
                                      <p:cBhvr>
                                        <p:cTn id="83" dur="1500" tmFilter="0, 0; .2, .5; .8, .5; 1, 0"/>
                                        <p:tgtEl>
                                          <p:spTgt spid="18"/>
                                        </p:tgtEl>
                                      </p:cBhvr>
                                    </p:animEffect>
                                    <p:animScale>
                                      <p:cBhvr>
                                        <p:cTn id="84" dur="750" autoRev="1" fill="hold"/>
                                        <p:tgtEl>
                                          <p:spTgt spid="18"/>
                                        </p:tgtEl>
                                      </p:cBhvr>
                                      <p:by x="105000" y="105000"/>
                                    </p:animScale>
                                  </p:childTnLst>
                                </p:cTn>
                              </p:par>
                              <p:par>
                                <p:cTn id="85" presetID="26" presetClass="emph" presetSubtype="0" fill="hold" grpId="1" nodeType="withEffect">
                                  <p:stCondLst>
                                    <p:cond delay="0"/>
                                  </p:stCondLst>
                                  <p:childTnLst>
                                    <p:animEffect transition="out" filter="fade">
                                      <p:cBhvr>
                                        <p:cTn id="86" dur="1500" tmFilter="0, 0; .2, .5; .8, .5; 1, 0"/>
                                        <p:tgtEl>
                                          <p:spTgt spid="19"/>
                                        </p:tgtEl>
                                      </p:cBhvr>
                                    </p:animEffect>
                                    <p:animScale>
                                      <p:cBhvr>
                                        <p:cTn id="87" dur="750" autoRev="1" fill="hold"/>
                                        <p:tgtEl>
                                          <p:spTgt spid="19"/>
                                        </p:tgtEl>
                                      </p:cBhvr>
                                      <p:by x="105000" y="105000"/>
                                    </p:animScale>
                                  </p:childTnLst>
                                </p:cTn>
                              </p:par>
                              <p:par>
                                <p:cTn id="88" presetID="26" presetClass="emph" presetSubtype="0" fill="hold" grpId="1" nodeType="withEffect">
                                  <p:stCondLst>
                                    <p:cond delay="0"/>
                                  </p:stCondLst>
                                  <p:childTnLst>
                                    <p:animEffect transition="out" filter="fade">
                                      <p:cBhvr>
                                        <p:cTn id="89" dur="1500" tmFilter="0, 0; .2, .5; .8, .5; 1, 0"/>
                                        <p:tgtEl>
                                          <p:spTgt spid="7"/>
                                        </p:tgtEl>
                                      </p:cBhvr>
                                    </p:animEffect>
                                    <p:animScale>
                                      <p:cBhvr>
                                        <p:cTn id="90" dur="750" autoRev="1" fill="hold"/>
                                        <p:tgtEl>
                                          <p:spTgt spid="7"/>
                                        </p:tgtEl>
                                      </p:cBhvr>
                                      <p:by x="105000" y="105000"/>
                                    </p:animScale>
                                  </p:childTnLst>
                                </p:cTn>
                              </p:par>
                              <p:par>
                                <p:cTn id="91" presetID="26" presetClass="emph" presetSubtype="0" fill="hold" grpId="1" nodeType="withEffect">
                                  <p:stCondLst>
                                    <p:cond delay="0"/>
                                  </p:stCondLst>
                                  <p:childTnLst>
                                    <p:animEffect transition="out" filter="fade">
                                      <p:cBhvr>
                                        <p:cTn id="92" dur="1500" tmFilter="0, 0; .2, .5; .8, .5; 1, 0"/>
                                        <p:tgtEl>
                                          <p:spTgt spid="9"/>
                                        </p:tgtEl>
                                      </p:cBhvr>
                                    </p:animEffect>
                                    <p:animScale>
                                      <p:cBhvr>
                                        <p:cTn id="93" dur="750" autoRev="1" fill="hold"/>
                                        <p:tgtEl>
                                          <p:spTgt spid="9"/>
                                        </p:tgtEl>
                                      </p:cBhvr>
                                      <p:by x="105000" y="105000"/>
                                    </p:animScale>
                                  </p:childTnLst>
                                </p:cTn>
                              </p:par>
                              <p:par>
                                <p:cTn id="94" presetID="26" presetClass="emph" presetSubtype="0" fill="hold" grpId="1" nodeType="withEffect">
                                  <p:stCondLst>
                                    <p:cond delay="0"/>
                                  </p:stCondLst>
                                  <p:childTnLst>
                                    <p:animEffect transition="out" filter="fade">
                                      <p:cBhvr>
                                        <p:cTn id="95" dur="1500" tmFilter="0, 0; .2, .5; .8, .5; 1, 0"/>
                                        <p:tgtEl>
                                          <p:spTgt spid="20"/>
                                        </p:tgtEl>
                                      </p:cBhvr>
                                    </p:animEffect>
                                    <p:animScale>
                                      <p:cBhvr>
                                        <p:cTn id="96" dur="7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7" grpId="1" animBg="1"/>
      <p:bldP spid="9" grpId="0" animBg="1"/>
      <p:bldP spid="9" grpId="1" animBg="1"/>
      <p:bldP spid="11" grpId="0" animBg="1"/>
      <p:bldP spid="11" grpId="1" animBg="1"/>
      <p:bldP spid="12" grpId="0" animBg="1"/>
      <p:bldP spid="13" grpId="0" animBg="1"/>
      <p:bldP spid="14" grpId="0"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F18200E-9BC0-4441-99EE-184B41EB276D}"/>
              </a:ext>
            </a:extLst>
          </p:cNvPr>
          <p:cNvSpPr>
            <a:spLocks noGrp="1"/>
          </p:cNvSpPr>
          <p:nvPr>
            <p:ph type="title"/>
          </p:nvPr>
        </p:nvSpPr>
        <p:spPr>
          <a:xfrm>
            <a:off x="-985573" y="479602"/>
            <a:ext cx="7429499" cy="1478570"/>
          </a:xfrm>
        </p:spPr>
        <p:txBody>
          <a:bodyPr>
            <a:normAutofit/>
          </a:bodyPr>
          <a:lstStyle/>
          <a:p>
            <a:pPr algn="ctr"/>
            <a:r>
              <a:rPr lang="en-US" altLang="zh-CN" sz="3600" dirty="0"/>
              <a:t>Categorical data</a:t>
            </a:r>
            <a:endParaRPr lang="zh-CN" altLang="en-US" sz="3600" dirty="0"/>
          </a:p>
        </p:txBody>
      </p:sp>
      <p:sp>
        <p:nvSpPr>
          <p:cNvPr id="3" name="内容占位符 2">
            <a:extLst>
              <a:ext uri="{FF2B5EF4-FFF2-40B4-BE49-F238E27FC236}">
                <a16:creationId xmlns:a16="http://schemas.microsoft.com/office/drawing/2014/main" xmlns="" id="{F12026CE-77A5-4BF8-9795-002D4B943757}"/>
              </a:ext>
            </a:extLst>
          </p:cNvPr>
          <p:cNvSpPr>
            <a:spLocks noGrp="1"/>
          </p:cNvSpPr>
          <p:nvPr>
            <p:ph idx="1"/>
          </p:nvPr>
        </p:nvSpPr>
        <p:spPr/>
        <p:txBody>
          <a:bodyPr/>
          <a:lstStyle/>
          <a:p>
            <a:r>
              <a:rPr lang="en-US" altLang="zh-CN" dirty="0"/>
              <a:t>Nominal</a:t>
            </a:r>
          </a:p>
          <a:p>
            <a:endParaRPr lang="en-US" altLang="zh-CN" dirty="0"/>
          </a:p>
          <a:p>
            <a:endParaRPr lang="en-US" altLang="zh-CN" dirty="0"/>
          </a:p>
          <a:p>
            <a:r>
              <a:rPr lang="en-US" altLang="zh-CN" dirty="0"/>
              <a:t>Ordinal</a:t>
            </a:r>
          </a:p>
          <a:p>
            <a:pPr marL="0" indent="0">
              <a:buNone/>
            </a:pPr>
            <a:endParaRPr lang="en-US" altLang="zh-CN" dirty="0"/>
          </a:p>
          <a:p>
            <a:pPr marL="0" indent="0">
              <a:buNone/>
            </a:pPr>
            <a:endParaRPr lang="en-US" altLang="zh-CN" dirty="0"/>
          </a:p>
          <a:p>
            <a:r>
              <a:rPr lang="en-US" altLang="zh-CN" dirty="0"/>
              <a:t>Discrete</a:t>
            </a:r>
            <a:endParaRPr lang="zh-CN" altLang="en-US" dirty="0"/>
          </a:p>
        </p:txBody>
      </p:sp>
      <p:sp>
        <p:nvSpPr>
          <p:cNvPr id="15" name="页脚占位符 14">
            <a:extLst>
              <a:ext uri="{FF2B5EF4-FFF2-40B4-BE49-F238E27FC236}">
                <a16:creationId xmlns:a16="http://schemas.microsoft.com/office/drawing/2014/main" xmlns="" id="{69C8CAFC-6776-47C3-850D-4201D86DC5B6}"/>
              </a:ext>
            </a:extLst>
          </p:cNvPr>
          <p:cNvSpPr>
            <a:spLocks noGrp="1"/>
          </p:cNvSpPr>
          <p:nvPr>
            <p:ph type="ftr" sz="quarter" idx="11"/>
          </p:nvPr>
        </p:nvSpPr>
        <p:spPr>
          <a:xfrm>
            <a:off x="5015880" y="6502588"/>
            <a:ext cx="4679482" cy="365125"/>
          </a:xfrm>
        </p:spPr>
        <p:txBody>
          <a:bodyPr/>
          <a:lstStyle/>
          <a:p>
            <a:r>
              <a:rPr lang="en-US" altLang="zh-CN" dirty="0" err="1"/>
              <a:t>Zhenghui</a:t>
            </a:r>
            <a:r>
              <a:rPr lang="en-US" altLang="zh-CN" dirty="0"/>
              <a:t> Feng, SOE and WISE, Xiamen U</a:t>
            </a:r>
            <a:endParaRPr lang="zh-CN" altLang="en-US" dirty="0"/>
          </a:p>
        </p:txBody>
      </p:sp>
      <p:pic>
        <p:nvPicPr>
          <p:cNvPr id="6" name="图片 5">
            <a:extLst>
              <a:ext uri="{FF2B5EF4-FFF2-40B4-BE49-F238E27FC236}">
                <a16:creationId xmlns:a16="http://schemas.microsoft.com/office/drawing/2014/main" xmlns="" id="{0DEA3590-54DC-4DF7-A321-431425FC2083}"/>
              </a:ext>
            </a:extLst>
          </p:cNvPr>
          <p:cNvPicPr>
            <a:picLocks noChangeAspect="1"/>
          </p:cNvPicPr>
          <p:nvPr/>
        </p:nvPicPr>
        <p:blipFill rotWithShape="1">
          <a:blip r:embed="rId2"/>
          <a:srcRect t="10850"/>
          <a:stretch/>
        </p:blipFill>
        <p:spPr>
          <a:xfrm>
            <a:off x="4151784" y="1218887"/>
            <a:ext cx="2123728" cy="1183314"/>
          </a:xfrm>
          <a:prstGeom prst="rect">
            <a:avLst/>
          </a:prstGeom>
        </p:spPr>
      </p:pic>
      <p:grpSp>
        <p:nvGrpSpPr>
          <p:cNvPr id="10" name="组合 9">
            <a:extLst>
              <a:ext uri="{FF2B5EF4-FFF2-40B4-BE49-F238E27FC236}">
                <a16:creationId xmlns:a16="http://schemas.microsoft.com/office/drawing/2014/main" xmlns="" id="{BFF040FD-A4BC-4CBE-AD98-2C43D75A19F2}"/>
              </a:ext>
            </a:extLst>
          </p:cNvPr>
          <p:cNvGrpSpPr/>
          <p:nvPr/>
        </p:nvGrpSpPr>
        <p:grpSpPr>
          <a:xfrm>
            <a:off x="3928897" y="2871075"/>
            <a:ext cx="5332512" cy="900009"/>
            <a:chOff x="2915816" y="3104814"/>
            <a:chExt cx="5332512" cy="900009"/>
          </a:xfrm>
        </p:grpSpPr>
        <p:pic>
          <p:nvPicPr>
            <p:cNvPr id="8" name="图片 7">
              <a:extLst>
                <a:ext uri="{FF2B5EF4-FFF2-40B4-BE49-F238E27FC236}">
                  <a16:creationId xmlns:a16="http://schemas.microsoft.com/office/drawing/2014/main" xmlns="" id="{E17D41BB-655B-4E9F-8019-FD2D30C8B7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324" b="34920"/>
            <a:stretch/>
          </p:blipFill>
          <p:spPr>
            <a:xfrm>
              <a:off x="2915816" y="3104814"/>
              <a:ext cx="2666256" cy="900009"/>
            </a:xfrm>
            <a:prstGeom prst="rect">
              <a:avLst/>
            </a:prstGeom>
          </p:spPr>
        </p:pic>
        <p:pic>
          <p:nvPicPr>
            <p:cNvPr id="9" name="图片 8">
              <a:extLst>
                <a:ext uri="{FF2B5EF4-FFF2-40B4-BE49-F238E27FC236}">
                  <a16:creationId xmlns:a16="http://schemas.microsoft.com/office/drawing/2014/main" xmlns="" id="{8DD07E5C-C9D7-455C-82E3-696902FFB6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244"/>
            <a:stretch/>
          </p:blipFill>
          <p:spPr>
            <a:xfrm>
              <a:off x="5582072" y="3104814"/>
              <a:ext cx="2666256" cy="900009"/>
            </a:xfrm>
            <a:prstGeom prst="rect">
              <a:avLst/>
            </a:prstGeom>
          </p:spPr>
        </p:pic>
      </p:grpSp>
      <p:grpSp>
        <p:nvGrpSpPr>
          <p:cNvPr id="16" name="Group 15"/>
          <p:cNvGrpSpPr/>
          <p:nvPr/>
        </p:nvGrpSpPr>
        <p:grpSpPr>
          <a:xfrm>
            <a:off x="4144922" y="4653135"/>
            <a:ext cx="3999383" cy="847042"/>
            <a:chOff x="2915817" y="4653135"/>
            <a:chExt cx="3999383" cy="847042"/>
          </a:xfrm>
        </p:grpSpPr>
        <p:pic>
          <p:nvPicPr>
            <p:cNvPr id="17" name="图片 11">
              <a:extLst>
                <a:ext uri="{FF2B5EF4-FFF2-40B4-BE49-F238E27FC236}">
                  <a16:creationId xmlns:a16="http://schemas.microsoft.com/office/drawing/2014/main" xmlns="" id="{D63259D9-5830-484D-BEF7-800AF63D2EA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80175"/>
            <a:stretch/>
          </p:blipFill>
          <p:spPr>
            <a:xfrm>
              <a:off x="2915817" y="4653136"/>
              <a:ext cx="360040" cy="847041"/>
            </a:xfrm>
            <a:prstGeom prst="rect">
              <a:avLst/>
            </a:prstGeom>
            <a:solidFill>
              <a:sysClr val="window" lastClr="FFFFFF"/>
            </a:solidFill>
          </p:spPr>
        </p:pic>
        <p:pic>
          <p:nvPicPr>
            <p:cNvPr id="18" name="图片 12">
              <a:extLst>
                <a:ext uri="{FF2B5EF4-FFF2-40B4-BE49-F238E27FC236}">
                  <a16:creationId xmlns:a16="http://schemas.microsoft.com/office/drawing/2014/main" xmlns="" id="{2064E8DB-F60D-49E2-AE47-C4868ED28A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61886"/>
            <a:stretch/>
          </p:blipFill>
          <p:spPr>
            <a:xfrm>
              <a:off x="3851920" y="4653135"/>
              <a:ext cx="648072" cy="847041"/>
            </a:xfrm>
            <a:prstGeom prst="rect">
              <a:avLst/>
            </a:prstGeom>
            <a:solidFill>
              <a:sysClr val="window" lastClr="FFFFFF"/>
            </a:solidFill>
          </p:spPr>
        </p:pic>
        <p:pic>
          <p:nvPicPr>
            <p:cNvPr id="19" name="图片 13">
              <a:extLst>
                <a:ext uri="{FF2B5EF4-FFF2-40B4-BE49-F238E27FC236}">
                  <a16:creationId xmlns:a16="http://schemas.microsoft.com/office/drawing/2014/main" xmlns="" id="{C629E94E-314F-4E1E-B2E4-58A7AFF560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4821" y="4653135"/>
              <a:ext cx="1700379" cy="847041"/>
            </a:xfrm>
            <a:prstGeom prst="rect">
              <a:avLst/>
            </a:prstGeom>
            <a:solidFill>
              <a:sysClr val="window" lastClr="FFFFFF"/>
            </a:solidFill>
          </p:spPr>
        </p:pic>
      </p:grpSp>
    </p:spTree>
    <p:extLst>
      <p:ext uri="{BB962C8B-B14F-4D97-AF65-F5344CB8AC3E}">
        <p14:creationId xmlns:p14="http://schemas.microsoft.com/office/powerpoint/2010/main" val="198075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41EE12F-DED8-42CE-8BD9-0CD8F0866335}"/>
              </a:ext>
            </a:extLst>
          </p:cNvPr>
          <p:cNvSpPr>
            <a:spLocks noGrp="1"/>
          </p:cNvSpPr>
          <p:nvPr>
            <p:ph type="title"/>
          </p:nvPr>
        </p:nvSpPr>
        <p:spPr/>
        <p:txBody>
          <a:bodyPr/>
          <a:lstStyle/>
          <a:p>
            <a:r>
              <a:rPr lang="en-US" altLang="zh-CN" dirty="0"/>
              <a:t>Contact Me</a:t>
            </a:r>
            <a:endParaRPr lang="zh-CN" altLang="en-US" dirty="0"/>
          </a:p>
        </p:txBody>
      </p:sp>
      <p:sp>
        <p:nvSpPr>
          <p:cNvPr id="7"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6" name="内容占位符 2">
            <a:extLst>
              <a:ext uri="{FF2B5EF4-FFF2-40B4-BE49-F238E27FC236}">
                <a16:creationId xmlns:a16="http://schemas.microsoft.com/office/drawing/2014/main" xmlns="" id="{2604451C-DCFB-487C-8008-5AC3D071D352}"/>
              </a:ext>
            </a:extLst>
          </p:cNvPr>
          <p:cNvSpPr txBox="1">
            <a:spLocks/>
          </p:cNvSpPr>
          <p:nvPr/>
        </p:nvSpPr>
        <p:spPr>
          <a:xfrm>
            <a:off x="2292096" y="2636912"/>
            <a:ext cx="7467600" cy="1756792"/>
          </a:xfrm>
          <a:prstGeom prst="rect">
            <a:avLst/>
          </a:prstGeom>
          <a:ln>
            <a:solidFill>
              <a:schemeClr val="bg1"/>
            </a:solidFill>
          </a:ln>
        </p:spPr>
        <p:txBody>
          <a:bodyPr vert="horz">
            <a:normAutofit fontScale="92500" lnSpcReduction="20000"/>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n-US" altLang="zh-CN" dirty="0"/>
              <a:t>Office Hour:  Monday 9:00-11:00 am</a:t>
            </a:r>
          </a:p>
          <a:p>
            <a:endParaRPr lang="zh-CN" altLang="zh-CN" dirty="0"/>
          </a:p>
          <a:p>
            <a:r>
              <a:rPr lang="en-US" altLang="zh-CN" dirty="0"/>
              <a:t>Office: D207 Economic Building</a:t>
            </a:r>
          </a:p>
          <a:p>
            <a:endParaRPr lang="zh-CN" altLang="zh-CN" dirty="0"/>
          </a:p>
          <a:p>
            <a:r>
              <a:rPr lang="en-US" altLang="zh-CN" dirty="0"/>
              <a:t>Email: zhfengwise@xmu.edu.cn</a:t>
            </a:r>
            <a:endParaRPr lang="zh-CN" altLang="zh-CN" dirty="0"/>
          </a:p>
        </p:txBody>
      </p:sp>
    </p:spTree>
    <p:extLst>
      <p:ext uri="{BB962C8B-B14F-4D97-AF65-F5344CB8AC3E}">
        <p14:creationId xmlns:p14="http://schemas.microsoft.com/office/powerpoint/2010/main" val="3788935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143672" y="814392"/>
            <a:ext cx="5204280" cy="1750513"/>
            <a:chOff x="1619672" y="1606479"/>
            <a:chExt cx="5204280" cy="1750513"/>
          </a:xfrm>
        </p:grpSpPr>
        <p:sp>
          <p:nvSpPr>
            <p:cNvPr id="8" name="同侧圆角矩形 7"/>
            <p:cNvSpPr/>
            <p:nvPr/>
          </p:nvSpPr>
          <p:spPr>
            <a:xfrm>
              <a:off x="1619672" y="1606479"/>
              <a:ext cx="5204280" cy="1390474"/>
            </a:xfrm>
            <a:prstGeom prst="round2SameRect">
              <a:avLst>
                <a:gd name="adj1" fmla="val 8000"/>
                <a:gd name="adj2" fmla="val 0"/>
              </a:avLst>
            </a:pr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任意多边形 8"/>
            <p:cNvSpPr/>
            <p:nvPr/>
          </p:nvSpPr>
          <p:spPr>
            <a:xfrm>
              <a:off x="1619672" y="2996952"/>
              <a:ext cx="5204280" cy="360040"/>
            </a:xfrm>
            <a:custGeom>
              <a:avLst/>
              <a:gdLst>
                <a:gd name="connsiteX0" fmla="*/ 0 w 2179944"/>
                <a:gd name="connsiteY0" fmla="*/ 0 h 699731"/>
                <a:gd name="connsiteX1" fmla="*/ 2179944 w 2179944"/>
                <a:gd name="connsiteY1" fmla="*/ 0 h 699731"/>
                <a:gd name="connsiteX2" fmla="*/ 2179944 w 2179944"/>
                <a:gd name="connsiteY2" fmla="*/ 699731 h 699731"/>
                <a:gd name="connsiteX3" fmla="*/ 0 w 2179944"/>
                <a:gd name="connsiteY3" fmla="*/ 699731 h 699731"/>
                <a:gd name="connsiteX4" fmla="*/ 0 w 2179944"/>
                <a:gd name="connsiteY4" fmla="*/ 0 h 69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944" h="699731">
                  <a:moveTo>
                    <a:pt x="0" y="0"/>
                  </a:moveTo>
                  <a:lnTo>
                    <a:pt x="2179944" y="0"/>
                  </a:lnTo>
                  <a:lnTo>
                    <a:pt x="2179944" y="699731"/>
                  </a:lnTo>
                  <a:lnTo>
                    <a:pt x="0" y="699731"/>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2870" tIns="0" rIns="679063" bIns="0" numCol="1" spcCol="1270" anchor="ctr" anchorCtr="0">
              <a:noAutofit/>
            </a:bodyPr>
            <a:lstStyle/>
            <a:p>
              <a:pPr defTabSz="1200150">
                <a:lnSpc>
                  <a:spcPct val="90000"/>
                </a:lnSpc>
                <a:spcBef>
                  <a:spcPct val="0"/>
                </a:spcBef>
                <a:spcAft>
                  <a:spcPct val="35000"/>
                </a:spcAft>
              </a:pPr>
              <a:r>
                <a:rPr lang="en-US" altLang="zh-CN" sz="2700" dirty="0">
                  <a:solidFill>
                    <a:prstClr val="white"/>
                  </a:solidFill>
                </a:rPr>
                <a:t>Nominal</a:t>
              </a:r>
              <a:endParaRPr lang="zh-CN" altLang="en-US" sz="2700" dirty="0">
                <a:solidFill>
                  <a:prstClr val="white"/>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561" y="1650195"/>
              <a:ext cx="3219561" cy="130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2331880" y="3212976"/>
            <a:ext cx="3116048" cy="2376264"/>
            <a:chOff x="807880" y="3573016"/>
            <a:chExt cx="3548096" cy="2960882"/>
          </a:xfrm>
        </p:grpSpPr>
        <p:sp>
          <p:nvSpPr>
            <p:cNvPr id="11" name="同侧圆角矩形 10"/>
            <p:cNvSpPr/>
            <p:nvPr/>
          </p:nvSpPr>
          <p:spPr>
            <a:xfrm>
              <a:off x="807880" y="3573016"/>
              <a:ext cx="3548096" cy="2376264"/>
            </a:xfrm>
            <a:prstGeom prst="round2SameRect">
              <a:avLst>
                <a:gd name="adj1" fmla="val 8000"/>
                <a:gd name="adj2" fmla="val 0"/>
              </a:avLst>
            </a:prstGeom>
          </p:spPr>
          <p:style>
            <a:lnRef idx="2">
              <a:schemeClr val="accent3">
                <a:hueOff val="-8413219"/>
                <a:satOff val="-4326"/>
                <a:lumOff val="-186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任意多边形 11"/>
            <p:cNvSpPr/>
            <p:nvPr/>
          </p:nvSpPr>
          <p:spPr>
            <a:xfrm>
              <a:off x="807880" y="5949281"/>
              <a:ext cx="3548096" cy="584617"/>
            </a:xfrm>
            <a:custGeom>
              <a:avLst/>
              <a:gdLst>
                <a:gd name="connsiteX0" fmla="*/ 0 w 2179944"/>
                <a:gd name="connsiteY0" fmla="*/ 0 h 699731"/>
                <a:gd name="connsiteX1" fmla="*/ 2179944 w 2179944"/>
                <a:gd name="connsiteY1" fmla="*/ 0 h 699731"/>
                <a:gd name="connsiteX2" fmla="*/ 2179944 w 2179944"/>
                <a:gd name="connsiteY2" fmla="*/ 699731 h 699731"/>
                <a:gd name="connsiteX3" fmla="*/ 0 w 2179944"/>
                <a:gd name="connsiteY3" fmla="*/ 699731 h 699731"/>
                <a:gd name="connsiteX4" fmla="*/ 0 w 2179944"/>
                <a:gd name="connsiteY4" fmla="*/ 0 h 69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944" h="699731">
                  <a:moveTo>
                    <a:pt x="0" y="0"/>
                  </a:moveTo>
                  <a:lnTo>
                    <a:pt x="2179944" y="0"/>
                  </a:lnTo>
                  <a:lnTo>
                    <a:pt x="2179944" y="699731"/>
                  </a:lnTo>
                  <a:lnTo>
                    <a:pt x="0" y="699731"/>
                  </a:lnTo>
                  <a:lnTo>
                    <a:pt x="0" y="0"/>
                  </a:lnTo>
                  <a:close/>
                </a:path>
              </a:pathLst>
            </a:custGeom>
          </p:spPr>
          <p:style>
            <a:lnRef idx="2">
              <a:schemeClr val="accent3">
                <a:hueOff val="-8413219"/>
                <a:satOff val="-4326"/>
                <a:lumOff val="-1863"/>
                <a:alphaOff val="0"/>
              </a:schemeClr>
            </a:lnRef>
            <a:fillRef idx="1">
              <a:schemeClr val="accent3">
                <a:hueOff val="-8413219"/>
                <a:satOff val="-4326"/>
                <a:lumOff val="-1863"/>
                <a:alphaOff val="0"/>
              </a:schemeClr>
            </a:fillRef>
            <a:effectRef idx="0">
              <a:schemeClr val="accent3">
                <a:hueOff val="-8413219"/>
                <a:satOff val="-4326"/>
                <a:lumOff val="-1863"/>
                <a:alphaOff val="0"/>
              </a:schemeClr>
            </a:effectRef>
            <a:fontRef idx="minor">
              <a:schemeClr val="lt1"/>
            </a:fontRef>
          </p:style>
          <p:txBody>
            <a:bodyPr spcFirstLastPara="0" vert="horz" wrap="square" lIns="102870" tIns="0" rIns="679063" bIns="0" numCol="1" spcCol="1270" anchor="ctr" anchorCtr="0">
              <a:noAutofit/>
            </a:bodyPr>
            <a:lstStyle/>
            <a:p>
              <a:pPr defTabSz="1200150">
                <a:lnSpc>
                  <a:spcPct val="90000"/>
                </a:lnSpc>
                <a:spcBef>
                  <a:spcPct val="0"/>
                </a:spcBef>
                <a:spcAft>
                  <a:spcPct val="35000"/>
                </a:spcAft>
              </a:pPr>
              <a:r>
                <a:rPr lang="en-US" altLang="zh-CN" sz="2700" dirty="0">
                  <a:solidFill>
                    <a:prstClr val="white"/>
                  </a:solidFill>
                </a:rPr>
                <a:t>Continuous</a:t>
              </a:r>
              <a:endParaRPr lang="zh-CN" altLang="en-US" sz="2700" dirty="0">
                <a:solidFill>
                  <a:prstClr val="white"/>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763" y="3617417"/>
              <a:ext cx="2521792" cy="230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6240016" y="3284986"/>
            <a:ext cx="2952328" cy="2304254"/>
            <a:chOff x="4716016" y="3717033"/>
            <a:chExt cx="3384376" cy="2600841"/>
          </a:xfrm>
        </p:grpSpPr>
        <p:sp>
          <p:nvSpPr>
            <p:cNvPr id="14" name="同侧圆角矩形 13"/>
            <p:cNvSpPr/>
            <p:nvPr/>
          </p:nvSpPr>
          <p:spPr>
            <a:xfrm>
              <a:off x="4716016" y="3717033"/>
              <a:ext cx="3384376" cy="2016224"/>
            </a:xfrm>
            <a:prstGeom prst="round2SameRect">
              <a:avLst>
                <a:gd name="adj1" fmla="val 8000"/>
                <a:gd name="adj2" fmla="val 0"/>
              </a:avLst>
            </a:prstGeom>
          </p:spPr>
          <p:style>
            <a:lnRef idx="2">
              <a:schemeClr val="accent3">
                <a:hueOff val="-16826439"/>
                <a:satOff val="-8652"/>
                <a:lumOff val="-372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任意多边形 14"/>
            <p:cNvSpPr/>
            <p:nvPr/>
          </p:nvSpPr>
          <p:spPr>
            <a:xfrm>
              <a:off x="4716016" y="5733257"/>
              <a:ext cx="3384376" cy="584617"/>
            </a:xfrm>
            <a:custGeom>
              <a:avLst/>
              <a:gdLst>
                <a:gd name="connsiteX0" fmla="*/ 0 w 2179944"/>
                <a:gd name="connsiteY0" fmla="*/ 0 h 699731"/>
                <a:gd name="connsiteX1" fmla="*/ 2179944 w 2179944"/>
                <a:gd name="connsiteY1" fmla="*/ 0 h 699731"/>
                <a:gd name="connsiteX2" fmla="*/ 2179944 w 2179944"/>
                <a:gd name="connsiteY2" fmla="*/ 699731 h 699731"/>
                <a:gd name="connsiteX3" fmla="*/ 0 w 2179944"/>
                <a:gd name="connsiteY3" fmla="*/ 699731 h 699731"/>
                <a:gd name="connsiteX4" fmla="*/ 0 w 2179944"/>
                <a:gd name="connsiteY4" fmla="*/ 0 h 699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9944" h="699731">
                  <a:moveTo>
                    <a:pt x="0" y="0"/>
                  </a:moveTo>
                  <a:lnTo>
                    <a:pt x="2179944" y="0"/>
                  </a:lnTo>
                  <a:lnTo>
                    <a:pt x="2179944" y="699731"/>
                  </a:lnTo>
                  <a:lnTo>
                    <a:pt x="0" y="699731"/>
                  </a:lnTo>
                  <a:lnTo>
                    <a:pt x="0" y="0"/>
                  </a:lnTo>
                  <a:close/>
                </a:path>
              </a:pathLst>
            </a:custGeom>
          </p:spPr>
          <p:style>
            <a:lnRef idx="2">
              <a:schemeClr val="accent3">
                <a:hueOff val="-16826439"/>
                <a:satOff val="-8652"/>
                <a:lumOff val="-3725"/>
                <a:alphaOff val="0"/>
              </a:schemeClr>
            </a:lnRef>
            <a:fillRef idx="1">
              <a:schemeClr val="accent3">
                <a:hueOff val="-16826439"/>
                <a:satOff val="-8652"/>
                <a:lumOff val="-3725"/>
                <a:alphaOff val="0"/>
              </a:schemeClr>
            </a:fillRef>
            <a:effectRef idx="0">
              <a:schemeClr val="accent3">
                <a:hueOff val="-16826439"/>
                <a:satOff val="-8652"/>
                <a:lumOff val="-3725"/>
                <a:alphaOff val="0"/>
              </a:schemeClr>
            </a:effectRef>
            <a:fontRef idx="minor">
              <a:schemeClr val="lt1"/>
            </a:fontRef>
          </p:style>
          <p:txBody>
            <a:bodyPr spcFirstLastPara="0" vert="horz" wrap="square" lIns="102870" tIns="0" rIns="679063" bIns="0" numCol="1" spcCol="1270" anchor="ctr" anchorCtr="0">
              <a:noAutofit/>
            </a:bodyPr>
            <a:lstStyle/>
            <a:p>
              <a:pPr defTabSz="1200150">
                <a:lnSpc>
                  <a:spcPct val="90000"/>
                </a:lnSpc>
                <a:spcBef>
                  <a:spcPct val="0"/>
                </a:spcBef>
                <a:spcAft>
                  <a:spcPct val="35000"/>
                </a:spcAft>
              </a:pPr>
              <a:r>
                <a:rPr lang="en-US" altLang="zh-CN" sz="2700" dirty="0">
                  <a:solidFill>
                    <a:prstClr val="white"/>
                  </a:solidFill>
                </a:rPr>
                <a:t>Ordinal</a:t>
              </a:r>
              <a:endParaRPr lang="zh-CN" altLang="en-US" sz="2700" dirty="0">
                <a:solidFill>
                  <a:prstClr val="white"/>
                </a:solidFill>
              </a:endParaRPr>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277159"/>
              <a:ext cx="3240360" cy="129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Tree>
    <p:extLst>
      <p:ext uri="{BB962C8B-B14F-4D97-AF65-F5344CB8AC3E}">
        <p14:creationId xmlns:p14="http://schemas.microsoft.com/office/powerpoint/2010/main" val="631627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 do we need CDA? </a:t>
            </a:r>
            <a:endParaRPr lang="zh-CN" altLang="en-US" dirty="0"/>
          </a:p>
        </p:txBody>
      </p:sp>
      <p:sp>
        <p:nvSpPr>
          <p:cNvPr id="8"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9" name="Freeform 8"/>
          <p:cNvSpPr/>
          <p:nvPr/>
        </p:nvSpPr>
        <p:spPr>
          <a:xfrm>
            <a:off x="1991545" y="1916832"/>
            <a:ext cx="2664296" cy="733102"/>
          </a:xfrm>
          <a:custGeom>
            <a:avLst/>
            <a:gdLst>
              <a:gd name="connsiteX0" fmla="*/ 0 w 6840759"/>
              <a:gd name="connsiteY0" fmla="*/ 152312 h 913853"/>
              <a:gd name="connsiteX1" fmla="*/ 152312 w 6840759"/>
              <a:gd name="connsiteY1" fmla="*/ 0 h 913853"/>
              <a:gd name="connsiteX2" fmla="*/ 6688447 w 6840759"/>
              <a:gd name="connsiteY2" fmla="*/ 0 h 913853"/>
              <a:gd name="connsiteX3" fmla="*/ 6840759 w 6840759"/>
              <a:gd name="connsiteY3" fmla="*/ 152312 h 913853"/>
              <a:gd name="connsiteX4" fmla="*/ 6840759 w 6840759"/>
              <a:gd name="connsiteY4" fmla="*/ 761541 h 913853"/>
              <a:gd name="connsiteX5" fmla="*/ 6688447 w 6840759"/>
              <a:gd name="connsiteY5" fmla="*/ 913853 h 913853"/>
              <a:gd name="connsiteX6" fmla="*/ 152312 w 6840759"/>
              <a:gd name="connsiteY6" fmla="*/ 913853 h 913853"/>
              <a:gd name="connsiteX7" fmla="*/ 0 w 6840759"/>
              <a:gd name="connsiteY7" fmla="*/ 761541 h 913853"/>
              <a:gd name="connsiteX8" fmla="*/ 0 w 6840759"/>
              <a:gd name="connsiteY8" fmla="*/ 152312 h 91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0759" h="913853">
                <a:moveTo>
                  <a:pt x="0" y="152312"/>
                </a:moveTo>
                <a:cubicBezTo>
                  <a:pt x="0" y="68192"/>
                  <a:pt x="68192" y="0"/>
                  <a:pt x="152312" y="0"/>
                </a:cubicBezTo>
                <a:lnTo>
                  <a:pt x="6688447" y="0"/>
                </a:lnTo>
                <a:cubicBezTo>
                  <a:pt x="6772567" y="0"/>
                  <a:pt x="6840759" y="68192"/>
                  <a:pt x="6840759" y="152312"/>
                </a:cubicBezTo>
                <a:lnTo>
                  <a:pt x="6840759" y="761541"/>
                </a:lnTo>
                <a:cubicBezTo>
                  <a:pt x="6840759" y="845661"/>
                  <a:pt x="6772567" y="913853"/>
                  <a:pt x="6688447" y="913853"/>
                </a:cubicBezTo>
                <a:lnTo>
                  <a:pt x="152312" y="913853"/>
                </a:lnTo>
                <a:cubicBezTo>
                  <a:pt x="68192" y="913853"/>
                  <a:pt x="0" y="845661"/>
                  <a:pt x="0" y="761541"/>
                </a:cubicBezTo>
                <a:lnTo>
                  <a:pt x="0" y="152312"/>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51291" tIns="151291" rIns="151291" bIns="151291" numCol="1" spcCol="1270" anchor="ctr" anchorCtr="0">
            <a:noAutofit/>
          </a:bodyPr>
          <a:lstStyle/>
          <a:p>
            <a:pPr defTabSz="1244600">
              <a:lnSpc>
                <a:spcPct val="90000"/>
              </a:lnSpc>
              <a:spcBef>
                <a:spcPct val="0"/>
              </a:spcBef>
              <a:spcAft>
                <a:spcPct val="35000"/>
              </a:spcAft>
            </a:pPr>
            <a:r>
              <a:rPr lang="en-US" altLang="zh-CN" sz="2800" dirty="0">
                <a:solidFill>
                  <a:prstClr val="white"/>
                </a:solidFill>
              </a:rPr>
              <a:t>Applications</a:t>
            </a:r>
            <a:endParaRPr lang="zh-CN" altLang="en-US" sz="2800" dirty="0">
              <a:solidFill>
                <a:prstClr val="white"/>
              </a:solidFill>
            </a:endParaRPr>
          </a:p>
        </p:txBody>
      </p:sp>
      <p:sp>
        <p:nvSpPr>
          <p:cNvPr id="10" name="Freeform 9"/>
          <p:cNvSpPr/>
          <p:nvPr/>
        </p:nvSpPr>
        <p:spPr>
          <a:xfrm>
            <a:off x="1991545" y="2649934"/>
            <a:ext cx="6840759" cy="1076400"/>
          </a:xfrm>
          <a:custGeom>
            <a:avLst/>
            <a:gdLst>
              <a:gd name="connsiteX0" fmla="*/ 0 w 6840759"/>
              <a:gd name="connsiteY0" fmla="*/ 0 h 1076400"/>
              <a:gd name="connsiteX1" fmla="*/ 6840759 w 6840759"/>
              <a:gd name="connsiteY1" fmla="*/ 0 h 1076400"/>
              <a:gd name="connsiteX2" fmla="*/ 6840759 w 6840759"/>
              <a:gd name="connsiteY2" fmla="*/ 1076400 h 1076400"/>
              <a:gd name="connsiteX3" fmla="*/ 0 w 6840759"/>
              <a:gd name="connsiteY3" fmla="*/ 1076400 h 1076400"/>
              <a:gd name="connsiteX4" fmla="*/ 0 w 6840759"/>
              <a:gd name="connsiteY4" fmla="*/ 0 h 10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759" h="1076400">
                <a:moveTo>
                  <a:pt x="0" y="0"/>
                </a:moveTo>
                <a:lnTo>
                  <a:pt x="6840759" y="0"/>
                </a:lnTo>
                <a:lnTo>
                  <a:pt x="6840759" y="1076400"/>
                </a:lnTo>
                <a:lnTo>
                  <a:pt x="0" y="1076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17194" tIns="30480" rIns="170688" bIns="30480" numCol="1" spcCol="1270" anchor="t" anchorCtr="0">
            <a:noAutofit/>
          </a:bodyPr>
          <a:lstStyle/>
          <a:p>
            <a:pPr marL="228600" lvl="1" indent="-228600" defTabSz="1066800">
              <a:lnSpc>
                <a:spcPct val="90000"/>
              </a:lnSpc>
              <a:spcBef>
                <a:spcPct val="0"/>
              </a:spcBef>
              <a:spcAft>
                <a:spcPct val="20000"/>
              </a:spcAft>
              <a:buFontTx/>
              <a:buChar char="••"/>
            </a:pPr>
            <a:r>
              <a:rPr lang="en-US" altLang="zh-CN" sz="2400" dirty="0">
                <a:solidFill>
                  <a:prstClr val="black">
                    <a:hueOff val="0"/>
                    <a:satOff val="0"/>
                    <a:lumOff val="0"/>
                    <a:alphaOff val="0"/>
                  </a:prstClr>
                </a:solidFill>
              </a:rPr>
              <a:t>Applications in biomedical and social sciences, etc.</a:t>
            </a:r>
            <a:endParaRPr lang="zh-CN" altLang="en-US" sz="2400" dirty="0">
              <a:solidFill>
                <a:prstClr val="black">
                  <a:hueOff val="0"/>
                  <a:satOff val="0"/>
                  <a:lumOff val="0"/>
                  <a:alphaOff val="0"/>
                </a:prstClr>
              </a:solidFill>
            </a:endParaRPr>
          </a:p>
        </p:txBody>
      </p:sp>
      <p:sp>
        <p:nvSpPr>
          <p:cNvPr id="11" name="Freeform 10"/>
          <p:cNvSpPr/>
          <p:nvPr/>
        </p:nvSpPr>
        <p:spPr>
          <a:xfrm>
            <a:off x="1991545" y="3933056"/>
            <a:ext cx="2664296" cy="720078"/>
          </a:xfrm>
          <a:custGeom>
            <a:avLst/>
            <a:gdLst>
              <a:gd name="connsiteX0" fmla="*/ 0 w 6840759"/>
              <a:gd name="connsiteY0" fmla="*/ 154470 h 926800"/>
              <a:gd name="connsiteX1" fmla="*/ 154470 w 6840759"/>
              <a:gd name="connsiteY1" fmla="*/ 0 h 926800"/>
              <a:gd name="connsiteX2" fmla="*/ 6686289 w 6840759"/>
              <a:gd name="connsiteY2" fmla="*/ 0 h 926800"/>
              <a:gd name="connsiteX3" fmla="*/ 6840759 w 6840759"/>
              <a:gd name="connsiteY3" fmla="*/ 154470 h 926800"/>
              <a:gd name="connsiteX4" fmla="*/ 6840759 w 6840759"/>
              <a:gd name="connsiteY4" fmla="*/ 772330 h 926800"/>
              <a:gd name="connsiteX5" fmla="*/ 6686289 w 6840759"/>
              <a:gd name="connsiteY5" fmla="*/ 926800 h 926800"/>
              <a:gd name="connsiteX6" fmla="*/ 154470 w 6840759"/>
              <a:gd name="connsiteY6" fmla="*/ 926800 h 926800"/>
              <a:gd name="connsiteX7" fmla="*/ 0 w 6840759"/>
              <a:gd name="connsiteY7" fmla="*/ 772330 h 926800"/>
              <a:gd name="connsiteX8" fmla="*/ 0 w 6840759"/>
              <a:gd name="connsiteY8" fmla="*/ 154470 h 92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0759" h="926800">
                <a:moveTo>
                  <a:pt x="0" y="154470"/>
                </a:moveTo>
                <a:cubicBezTo>
                  <a:pt x="0" y="69159"/>
                  <a:pt x="69159" y="0"/>
                  <a:pt x="154470" y="0"/>
                </a:cubicBezTo>
                <a:lnTo>
                  <a:pt x="6686289" y="0"/>
                </a:lnTo>
                <a:cubicBezTo>
                  <a:pt x="6771600" y="0"/>
                  <a:pt x="6840759" y="69159"/>
                  <a:pt x="6840759" y="154470"/>
                </a:cubicBezTo>
                <a:lnTo>
                  <a:pt x="6840759" y="772330"/>
                </a:lnTo>
                <a:cubicBezTo>
                  <a:pt x="6840759" y="857641"/>
                  <a:pt x="6771600" y="926800"/>
                  <a:pt x="6686289" y="926800"/>
                </a:cubicBezTo>
                <a:lnTo>
                  <a:pt x="154470" y="926800"/>
                </a:lnTo>
                <a:cubicBezTo>
                  <a:pt x="69159" y="926800"/>
                  <a:pt x="0" y="857641"/>
                  <a:pt x="0" y="772330"/>
                </a:cubicBezTo>
                <a:lnTo>
                  <a:pt x="0" y="15447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51923" tIns="151923" rIns="151923" bIns="151923" numCol="1" spcCol="1270" anchor="ctr" anchorCtr="0">
            <a:noAutofit/>
          </a:bodyPr>
          <a:lstStyle/>
          <a:p>
            <a:pPr defTabSz="1244600">
              <a:lnSpc>
                <a:spcPct val="90000"/>
              </a:lnSpc>
              <a:spcBef>
                <a:spcPct val="0"/>
              </a:spcBef>
              <a:spcAft>
                <a:spcPct val="35000"/>
              </a:spcAft>
            </a:pPr>
            <a:r>
              <a:rPr lang="en-US" altLang="zh-CN" sz="2800" dirty="0">
                <a:solidFill>
                  <a:prstClr val="white"/>
                </a:solidFill>
              </a:rPr>
              <a:t>Methodology</a:t>
            </a:r>
            <a:endParaRPr lang="zh-CN" altLang="en-US" sz="2800" dirty="0">
              <a:solidFill>
                <a:prstClr val="white"/>
              </a:solidFill>
            </a:endParaRPr>
          </a:p>
        </p:txBody>
      </p:sp>
      <p:sp>
        <p:nvSpPr>
          <p:cNvPr id="12" name="Freeform 11"/>
          <p:cNvSpPr/>
          <p:nvPr/>
        </p:nvSpPr>
        <p:spPr>
          <a:xfrm>
            <a:off x="1991545" y="4653134"/>
            <a:ext cx="8422214" cy="1076400"/>
          </a:xfrm>
          <a:custGeom>
            <a:avLst/>
            <a:gdLst>
              <a:gd name="connsiteX0" fmla="*/ 0 w 6840759"/>
              <a:gd name="connsiteY0" fmla="*/ 0 h 1076400"/>
              <a:gd name="connsiteX1" fmla="*/ 6840759 w 6840759"/>
              <a:gd name="connsiteY1" fmla="*/ 0 h 1076400"/>
              <a:gd name="connsiteX2" fmla="*/ 6840759 w 6840759"/>
              <a:gd name="connsiteY2" fmla="*/ 1076400 h 1076400"/>
              <a:gd name="connsiteX3" fmla="*/ 0 w 6840759"/>
              <a:gd name="connsiteY3" fmla="*/ 1076400 h 1076400"/>
              <a:gd name="connsiteX4" fmla="*/ 0 w 6840759"/>
              <a:gd name="connsiteY4" fmla="*/ 0 h 10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759" h="1076400">
                <a:moveTo>
                  <a:pt x="0" y="0"/>
                </a:moveTo>
                <a:lnTo>
                  <a:pt x="6840759" y="0"/>
                </a:lnTo>
                <a:lnTo>
                  <a:pt x="6840759" y="1076400"/>
                </a:lnTo>
                <a:lnTo>
                  <a:pt x="0" y="10764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17194" tIns="30480" rIns="170688" bIns="30480" numCol="1" spcCol="1270" anchor="t" anchorCtr="0">
            <a:noAutofit/>
          </a:bodyPr>
          <a:lstStyle/>
          <a:p>
            <a:pPr marL="228600" lvl="1" indent="-228600" defTabSz="1066800">
              <a:lnSpc>
                <a:spcPct val="90000"/>
              </a:lnSpc>
              <a:spcBef>
                <a:spcPct val="0"/>
              </a:spcBef>
              <a:spcAft>
                <a:spcPct val="20000"/>
              </a:spcAft>
              <a:buFontTx/>
              <a:buChar char="••"/>
            </a:pPr>
            <a:r>
              <a:rPr lang="en-US" altLang="zh-CN" sz="2400" dirty="0">
                <a:solidFill>
                  <a:prstClr val="black">
                    <a:hueOff val="0"/>
                    <a:satOff val="0"/>
                    <a:lumOff val="0"/>
                    <a:alphaOff val="0"/>
                  </a:prstClr>
                </a:solidFill>
              </a:rPr>
              <a:t>It is unnecessary and often inappropriate to use methods for continuous data with categorical response</a:t>
            </a:r>
            <a:endParaRPr lang="zh-CN" altLang="en-US" sz="2400" dirty="0">
              <a:solidFill>
                <a:prstClr val="black">
                  <a:hueOff val="0"/>
                  <a:satOff val="0"/>
                  <a:lumOff val="0"/>
                  <a:alphaOff val="0"/>
                </a:prstClr>
              </a:solidFill>
            </a:endParaRPr>
          </a:p>
        </p:txBody>
      </p:sp>
    </p:spTree>
    <p:extLst>
      <p:ext uri="{BB962C8B-B14F-4D97-AF65-F5344CB8AC3E}">
        <p14:creationId xmlns:p14="http://schemas.microsoft.com/office/powerpoint/2010/main" val="380180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p:bldP spid="11"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Why?</a:t>
            </a:r>
            <a:endParaRPr lang="zh-CN" altLang="en-US" dirty="0"/>
          </a:p>
        </p:txBody>
      </p:sp>
      <p:sp>
        <p:nvSpPr>
          <p:cNvPr id="3" name="Content Placeholder 2"/>
          <p:cNvSpPr>
            <a:spLocks noGrp="1"/>
          </p:cNvSpPr>
          <p:nvPr>
            <p:ph idx="1"/>
          </p:nvPr>
        </p:nvSpPr>
        <p:spPr/>
        <p:txBody>
          <a:bodyPr/>
          <a:lstStyle/>
          <a:p>
            <a:r>
              <a:rPr lang="en-US" altLang="zh-CN" dirty="0"/>
              <a:t>Why not linear regression model</a:t>
            </a:r>
            <a:r>
              <a:rPr lang="zh-CN" altLang="en-US" dirty="0"/>
              <a:t>？</a:t>
            </a:r>
          </a:p>
        </p:txBody>
      </p:sp>
      <p:sp>
        <p:nvSpPr>
          <p:cNvPr id="7"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640" y="2996953"/>
            <a:ext cx="502920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Object 5"/>
          <p:cNvGraphicFramePr>
            <a:graphicFrameLocks noChangeAspect="1"/>
          </p:cNvGraphicFramePr>
          <p:nvPr/>
        </p:nvGraphicFramePr>
        <p:xfrm>
          <a:off x="4439816" y="1622828"/>
          <a:ext cx="2160240" cy="525464"/>
        </p:xfrm>
        <a:graphic>
          <a:graphicData uri="http://schemas.openxmlformats.org/presentationml/2006/ole">
            <mc:AlternateContent xmlns:mc="http://schemas.openxmlformats.org/markup-compatibility/2006">
              <mc:Choice xmlns:v="urn:schemas-microsoft-com:vml" Requires="v">
                <p:oleObj spid="_x0000_s1032" name="Equation" r:id="rId4" imgW="939600" imgH="228600" progId="Equation.DSMT4">
                  <p:embed/>
                </p:oleObj>
              </mc:Choice>
              <mc:Fallback>
                <p:oleObj name="Equation" r:id="rId4" imgW="939600" imgH="228600" progId="Equation.DSMT4">
                  <p:embed/>
                  <p:pic>
                    <p:nvPicPr>
                      <p:cNvPr id="6" name="Object 5"/>
                      <p:cNvPicPr/>
                      <p:nvPr/>
                    </p:nvPicPr>
                    <p:blipFill>
                      <a:blip r:embed="rId5"/>
                      <a:stretch>
                        <a:fillRect/>
                      </a:stretch>
                    </p:blipFill>
                    <p:spPr>
                      <a:xfrm>
                        <a:off x="4439816" y="1622828"/>
                        <a:ext cx="2160240" cy="525464"/>
                      </a:xfrm>
                      <a:prstGeom prst="rect">
                        <a:avLst/>
                      </a:prstGeom>
                    </p:spPr>
                  </p:pic>
                </p:oleObj>
              </mc:Fallback>
            </mc:AlternateContent>
          </a:graphicData>
        </a:graphic>
      </p:graphicFrame>
    </p:spTree>
    <p:extLst>
      <p:ext uri="{BB962C8B-B14F-4D97-AF65-F5344CB8AC3E}">
        <p14:creationId xmlns:p14="http://schemas.microsoft.com/office/powerpoint/2010/main" val="1227652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096" y="585216"/>
            <a:ext cx="7290054" cy="1499616"/>
          </a:xfrm>
        </p:spPr>
        <p:txBody>
          <a:bodyPr/>
          <a:lstStyle/>
          <a:p>
            <a:r>
              <a:rPr lang="en-US" altLang="zh-CN" dirty="0"/>
              <a:t>Any other methods?</a:t>
            </a:r>
            <a:endParaRPr lang="zh-CN" altLang="en-US" dirty="0"/>
          </a:p>
        </p:txBody>
      </p:sp>
      <p:sp>
        <p:nvSpPr>
          <p:cNvPr id="3" name="Content Placeholder 2"/>
          <p:cNvSpPr>
            <a:spLocks noGrp="1"/>
          </p:cNvSpPr>
          <p:nvPr>
            <p:ph idx="1"/>
          </p:nvPr>
        </p:nvSpPr>
        <p:spPr/>
        <p:txBody>
          <a:bodyPr/>
          <a:lstStyle/>
          <a:p>
            <a:r>
              <a:rPr lang="en-US" altLang="zh-CN" dirty="0"/>
              <a:t>For binary response (Y=0,1)</a:t>
            </a:r>
          </a:p>
          <a:p>
            <a:endParaRPr lang="en-US" altLang="zh-CN" dirty="0"/>
          </a:p>
          <a:p>
            <a:endParaRPr lang="en-US" altLang="zh-CN" dirty="0"/>
          </a:p>
          <a:p>
            <a:pPr marL="0" indent="0">
              <a:buNone/>
            </a:pPr>
            <a:endParaRPr lang="en-US" altLang="zh-CN" dirty="0"/>
          </a:p>
          <a:p>
            <a:pPr marL="0" indent="0">
              <a:buNone/>
            </a:pPr>
            <a:endParaRPr lang="en-US" altLang="zh-CN" dirty="0"/>
          </a:p>
          <a:p>
            <a:r>
              <a:rPr lang="en-US" altLang="zh-CN" dirty="0"/>
              <a:t>Generalized linear model</a:t>
            </a:r>
          </a:p>
          <a:p>
            <a:endParaRPr lang="zh-CN" altLang="en-US" dirty="0"/>
          </a:p>
        </p:txBody>
      </p:sp>
      <p:sp>
        <p:nvSpPr>
          <p:cNvPr id="9"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graphicFrame>
        <p:nvGraphicFramePr>
          <p:cNvPr id="6" name="Object 5"/>
          <p:cNvGraphicFramePr>
            <a:graphicFrameLocks noChangeAspect="1"/>
          </p:cNvGraphicFramePr>
          <p:nvPr/>
        </p:nvGraphicFramePr>
        <p:xfrm>
          <a:off x="4115929" y="2815526"/>
          <a:ext cx="2520280" cy="797371"/>
        </p:xfrm>
        <a:graphic>
          <a:graphicData uri="http://schemas.openxmlformats.org/presentationml/2006/ole">
            <mc:AlternateContent xmlns:mc="http://schemas.openxmlformats.org/markup-compatibility/2006">
              <mc:Choice xmlns:v="urn:schemas-microsoft-com:vml" Requires="v">
                <p:oleObj spid="_x0000_s2068" name="Equation" r:id="rId3" imgW="1244520" imgH="393480" progId="Equation.DSMT4">
                  <p:embed/>
                </p:oleObj>
              </mc:Choice>
              <mc:Fallback>
                <p:oleObj name="Equation" r:id="rId3" imgW="1244520" imgH="393480" progId="Equation.DSMT4">
                  <p:embed/>
                  <p:pic>
                    <p:nvPicPr>
                      <p:cNvPr id="6" name="Object 5"/>
                      <p:cNvPicPr/>
                      <p:nvPr/>
                    </p:nvPicPr>
                    <p:blipFill>
                      <a:blip r:embed="rId4"/>
                      <a:stretch>
                        <a:fillRect/>
                      </a:stretch>
                    </p:blipFill>
                    <p:spPr>
                      <a:xfrm>
                        <a:off x="4115929" y="2815526"/>
                        <a:ext cx="2520280" cy="797371"/>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467511" y="3688451"/>
          <a:ext cx="1817117" cy="453971"/>
        </p:xfrm>
        <a:graphic>
          <a:graphicData uri="http://schemas.openxmlformats.org/presentationml/2006/ole">
            <mc:AlternateContent xmlns:mc="http://schemas.openxmlformats.org/markup-compatibility/2006">
              <mc:Choice xmlns:v="urn:schemas-microsoft-com:vml" Requires="v">
                <p:oleObj spid="_x0000_s2069" name="Equation" r:id="rId5" imgW="812520" imgH="203040" progId="Equation.DSMT4">
                  <p:embed/>
                </p:oleObj>
              </mc:Choice>
              <mc:Fallback>
                <p:oleObj name="Equation" r:id="rId5" imgW="812520" imgH="203040" progId="Equation.DSMT4">
                  <p:embed/>
                  <p:pic>
                    <p:nvPicPr>
                      <p:cNvPr id="7" name="Object 6"/>
                      <p:cNvPicPr/>
                      <p:nvPr/>
                    </p:nvPicPr>
                    <p:blipFill>
                      <a:blip r:embed="rId6"/>
                      <a:stretch>
                        <a:fillRect/>
                      </a:stretch>
                    </p:blipFill>
                    <p:spPr>
                      <a:xfrm>
                        <a:off x="4467511" y="3688451"/>
                        <a:ext cx="1817117" cy="453971"/>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4367809" y="5085184"/>
          <a:ext cx="2016125" cy="441992"/>
        </p:xfrm>
        <a:graphic>
          <a:graphicData uri="http://schemas.openxmlformats.org/presentationml/2006/ole">
            <mc:AlternateContent xmlns:mc="http://schemas.openxmlformats.org/markup-compatibility/2006">
              <mc:Choice xmlns:v="urn:schemas-microsoft-com:vml" Requires="v">
                <p:oleObj spid="_x0000_s2070" name="Equation" r:id="rId7" imgW="927000" imgH="203040" progId="Equation.DSMT4">
                  <p:embed/>
                </p:oleObj>
              </mc:Choice>
              <mc:Fallback>
                <p:oleObj name="Equation" r:id="rId7" imgW="927000" imgH="203040" progId="Equation.DSMT4">
                  <p:embed/>
                  <p:pic>
                    <p:nvPicPr>
                      <p:cNvPr id="8" name="Object 7"/>
                      <p:cNvPicPr/>
                      <p:nvPr/>
                    </p:nvPicPr>
                    <p:blipFill>
                      <a:blip r:embed="rId8"/>
                      <a:stretch>
                        <a:fillRect/>
                      </a:stretch>
                    </p:blipFill>
                    <p:spPr>
                      <a:xfrm>
                        <a:off x="4367809" y="5085184"/>
                        <a:ext cx="2016125" cy="441992"/>
                      </a:xfrm>
                      <a:prstGeom prst="rect">
                        <a:avLst/>
                      </a:prstGeom>
                    </p:spPr>
                  </p:pic>
                </p:oleObj>
              </mc:Fallback>
            </mc:AlternateContent>
          </a:graphicData>
        </a:graphic>
      </p:graphicFrame>
    </p:spTree>
    <p:extLst>
      <p:ext uri="{BB962C8B-B14F-4D97-AF65-F5344CB8AC3E}">
        <p14:creationId xmlns:p14="http://schemas.microsoft.com/office/powerpoint/2010/main" val="3008741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Logistic regression</a:t>
            </a:r>
            <a:endParaRPr lang="zh-CN" altLang="en-US" dirty="0"/>
          </a:p>
        </p:txBody>
      </p:sp>
      <p:sp>
        <p:nvSpPr>
          <p:cNvPr id="3" name="Content Placeholder 2"/>
          <p:cNvSpPr>
            <a:spLocks noGrp="1"/>
          </p:cNvSpPr>
          <p:nvPr>
            <p:ph idx="1"/>
          </p:nvPr>
        </p:nvSpPr>
        <p:spPr/>
        <p:txBody>
          <a:bodyPr/>
          <a:lstStyle/>
          <a:p>
            <a:r>
              <a:rPr lang="en-US" altLang="zh-CN" dirty="0"/>
              <a:t>Logistic Regression Model</a:t>
            </a:r>
          </a:p>
          <a:p>
            <a:endParaRPr lang="en-US" altLang="zh-CN" dirty="0"/>
          </a:p>
          <a:p>
            <a:endParaRPr lang="en-US" altLang="zh-CN" dirty="0"/>
          </a:p>
          <a:p>
            <a:endParaRPr lang="en-US" altLang="zh-CN" dirty="0"/>
          </a:p>
          <a:p>
            <a:pPr marL="0" indent="0">
              <a:buNone/>
            </a:pPr>
            <a:endParaRPr lang="zh-CN" altLang="en-US" dirty="0"/>
          </a:p>
        </p:txBody>
      </p:sp>
      <p:sp>
        <p:nvSpPr>
          <p:cNvPr id="9"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graphicFrame>
        <p:nvGraphicFramePr>
          <p:cNvPr id="5" name="Object 4"/>
          <p:cNvGraphicFramePr>
            <a:graphicFrameLocks noGrp="1" noChangeAspect="1"/>
          </p:cNvGraphicFramePr>
          <p:nvPr/>
        </p:nvGraphicFramePr>
        <p:xfrm>
          <a:off x="3287688" y="2487916"/>
          <a:ext cx="4176464" cy="725061"/>
        </p:xfrm>
        <a:graphic>
          <a:graphicData uri="http://schemas.openxmlformats.org/presentationml/2006/ole">
            <mc:AlternateContent xmlns:mc="http://schemas.openxmlformats.org/markup-compatibility/2006">
              <mc:Choice xmlns:v="urn:schemas-microsoft-com:vml" Requires="v">
                <p:oleObj spid="_x0000_s3086" name="Equation" r:id="rId3" imgW="2477520" imgH="429480" progId="Equation.DSMT4">
                  <p:embed/>
                </p:oleObj>
              </mc:Choice>
              <mc:Fallback>
                <p:oleObj name="Equation" r:id="rId3" imgW="2477520" imgH="429480" progId="Equation.DSMT4">
                  <p:embed/>
                  <p:pic>
                    <p:nvPicPr>
                      <p:cNvPr id="5"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688" y="2487916"/>
                        <a:ext cx="4176464" cy="725061"/>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nvGraphicFramePr>
        <p:xfrm>
          <a:off x="2967039" y="3755628"/>
          <a:ext cx="5788927" cy="897508"/>
        </p:xfrm>
        <a:graphic>
          <a:graphicData uri="http://schemas.openxmlformats.org/presentationml/2006/ole">
            <mc:AlternateContent xmlns:mc="http://schemas.openxmlformats.org/markup-compatibility/2006">
              <mc:Choice xmlns:v="urn:schemas-microsoft-com:vml" Requires="v">
                <p:oleObj spid="_x0000_s3087" name="Equation" r:id="rId5" imgW="3111480" imgH="457200" progId="Equation.DSMT4">
                  <p:embed/>
                </p:oleObj>
              </mc:Choice>
              <mc:Fallback>
                <p:oleObj name="Equation" r:id="rId5" imgW="3111480" imgH="457200" progId="Equation.DSMT4">
                  <p:embed/>
                  <p:pic>
                    <p:nvPicPr>
                      <p:cNvPr id="6" name="Object 5"/>
                      <p:cNvPicPr>
                        <a:picLocks noChangeAspect="1" noChangeArrowheads="1"/>
                      </p:cNvPicPr>
                      <p:nvPr/>
                    </p:nvPicPr>
                    <p:blipFill>
                      <a:blip r:embed="rId6"/>
                      <a:srcRect/>
                      <a:stretch>
                        <a:fillRect/>
                      </a:stretch>
                    </p:blipFill>
                    <p:spPr bwMode="auto">
                      <a:xfrm>
                        <a:off x="2967039" y="3755628"/>
                        <a:ext cx="5788927" cy="897508"/>
                      </a:xfrm>
                      <a:prstGeom prst="rect">
                        <a:avLst/>
                      </a:prstGeom>
                      <a:noFill/>
                      <a:ln>
                        <a:noFill/>
                      </a:ln>
                    </p:spPr>
                  </p:pic>
                </p:oleObj>
              </mc:Fallback>
            </mc:AlternateContent>
          </a:graphicData>
        </a:graphic>
      </p:graphicFrame>
      <p:pic>
        <p:nvPicPr>
          <p:cNvPr id="512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5404" y="1530052"/>
            <a:ext cx="5676900" cy="506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727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129"/>
                                        </p:tgtEl>
                                        <p:attrNameLst>
                                          <p:attrName>style.visibility</p:attrName>
                                        </p:attrNameLst>
                                      </p:cBhvr>
                                      <p:to>
                                        <p:strVal val="visible"/>
                                      </p:to>
                                    </p:set>
                                    <p:anim calcmode="lin" valueType="num">
                                      <p:cBhvr additive="base">
                                        <p:cTn id="17" dur="500" fill="hold"/>
                                        <p:tgtEl>
                                          <p:spTgt spid="5129"/>
                                        </p:tgtEl>
                                        <p:attrNameLst>
                                          <p:attrName>ppt_x</p:attrName>
                                        </p:attrNameLst>
                                      </p:cBhvr>
                                      <p:tavLst>
                                        <p:tav tm="0">
                                          <p:val>
                                            <p:strVal val="#ppt_x"/>
                                          </p:val>
                                        </p:tav>
                                        <p:tav tm="100000">
                                          <p:val>
                                            <p:strVal val="#ppt_x"/>
                                          </p:val>
                                        </p:tav>
                                      </p:tavLst>
                                    </p:anim>
                                    <p:anim calcmode="lin" valueType="num">
                                      <p:cBhvr additive="base">
                                        <p:cTn id="18" dur="500" fill="hold"/>
                                        <p:tgtEl>
                                          <p:spTgt spid="5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Generalized linear model(GLM)</a:t>
            </a:r>
            <a:endParaRPr kumimoji="1" lang="zh-CN" altLang="en-US" dirty="0"/>
          </a:p>
        </p:txBody>
      </p:sp>
      <p:sp>
        <p:nvSpPr>
          <p:cNvPr id="3" name="内容占位符 2"/>
          <p:cNvSpPr>
            <a:spLocks noGrp="1"/>
          </p:cNvSpPr>
          <p:nvPr>
            <p:ph idx="1"/>
          </p:nvPr>
        </p:nvSpPr>
        <p:spPr/>
        <p:txBody>
          <a:bodyPr/>
          <a:lstStyle/>
          <a:p>
            <a:r>
              <a:rPr kumimoji="1" lang="en-US" altLang="zh-CN" dirty="0" err="1"/>
              <a:t>Loglinear</a:t>
            </a:r>
            <a:r>
              <a:rPr kumimoji="1" lang="zh-CN" altLang="en-US" dirty="0"/>
              <a:t> </a:t>
            </a:r>
            <a:r>
              <a:rPr kumimoji="1" lang="en-US" altLang="zh-CN" dirty="0"/>
              <a:t>Model</a:t>
            </a:r>
          </a:p>
          <a:p>
            <a:endParaRPr kumimoji="1" lang="en-US" altLang="zh-CN" dirty="0"/>
          </a:p>
          <a:p>
            <a:pPr marL="0" indent="0">
              <a:buNone/>
            </a:pPr>
            <a:endParaRPr kumimoji="1" lang="en-US" altLang="zh-CN" dirty="0"/>
          </a:p>
          <a:p>
            <a:r>
              <a:rPr kumimoji="1" lang="en-US" altLang="zh-CN" dirty="0"/>
              <a:t>Linear </a:t>
            </a:r>
            <a:r>
              <a:rPr kumimoji="1" lang="en-US" altLang="zh-CN" dirty="0" err="1"/>
              <a:t>Probility</a:t>
            </a:r>
            <a:r>
              <a:rPr kumimoji="1" lang="en-US" altLang="zh-CN" dirty="0"/>
              <a:t> Model</a:t>
            </a:r>
          </a:p>
          <a:p>
            <a:endParaRPr kumimoji="1" lang="zh-CN" altLang="en-US" dirty="0"/>
          </a:p>
        </p:txBody>
      </p:sp>
      <p:sp>
        <p:nvSpPr>
          <p:cNvPr id="9"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graphicFrame>
        <p:nvGraphicFramePr>
          <p:cNvPr id="5" name="Object 4"/>
          <p:cNvGraphicFramePr>
            <a:graphicFrameLocks noChangeAspect="1"/>
          </p:cNvGraphicFramePr>
          <p:nvPr/>
        </p:nvGraphicFramePr>
        <p:xfrm>
          <a:off x="3956568" y="2924944"/>
          <a:ext cx="3269855" cy="354392"/>
        </p:xfrm>
        <a:graphic>
          <a:graphicData uri="http://schemas.openxmlformats.org/presentationml/2006/ole">
            <mc:AlternateContent xmlns:mc="http://schemas.openxmlformats.org/markup-compatibility/2006">
              <mc:Choice xmlns:v="urn:schemas-microsoft-com:vml" Requires="v">
                <p:oleObj spid="_x0000_s4110" name="Equation" r:id="rId3" imgW="1879560" imgH="203040" progId="Equation.DSMT4">
                  <p:embed/>
                </p:oleObj>
              </mc:Choice>
              <mc:Fallback>
                <p:oleObj name="Equation" r:id="rId3" imgW="1879560" imgH="203040" progId="Equation.DSMT4">
                  <p:embed/>
                  <p:pic>
                    <p:nvPicPr>
                      <p:cNvPr id="5" name="Object 4"/>
                      <p:cNvPicPr/>
                      <p:nvPr/>
                    </p:nvPicPr>
                    <p:blipFill>
                      <a:blip r:embed="rId4"/>
                      <a:stretch>
                        <a:fillRect/>
                      </a:stretch>
                    </p:blipFill>
                    <p:spPr>
                      <a:xfrm>
                        <a:off x="3956568" y="2924944"/>
                        <a:ext cx="3269855" cy="354392"/>
                      </a:xfrm>
                      <a:prstGeom prst="rect">
                        <a:avLst/>
                      </a:prstGeom>
                    </p:spPr>
                  </p:pic>
                </p:oleObj>
              </mc:Fallback>
            </mc:AlternateContent>
          </a:graphicData>
        </a:graphic>
      </p:graphicFrame>
      <p:graphicFrame>
        <p:nvGraphicFramePr>
          <p:cNvPr id="6" name="Object 4"/>
          <p:cNvGraphicFramePr>
            <a:graphicFrameLocks noChangeAspect="1"/>
          </p:cNvGraphicFramePr>
          <p:nvPr/>
        </p:nvGraphicFramePr>
        <p:xfrm>
          <a:off x="4109544" y="4725144"/>
          <a:ext cx="2959343" cy="384716"/>
        </p:xfrm>
        <a:graphic>
          <a:graphicData uri="http://schemas.openxmlformats.org/presentationml/2006/ole">
            <mc:AlternateContent xmlns:mc="http://schemas.openxmlformats.org/markup-compatibility/2006">
              <mc:Choice xmlns:v="urn:schemas-microsoft-com:vml" Requires="v">
                <p:oleObj spid="_x0000_s4111" name="Equation" r:id="rId5" imgW="1562040" imgH="203040" progId="Equation.DSMT4">
                  <p:embed/>
                </p:oleObj>
              </mc:Choice>
              <mc:Fallback>
                <p:oleObj name="Equation" r:id="rId5" imgW="1562040" imgH="203040" progId="Equation.DSMT4">
                  <p:embed/>
                  <p:pic>
                    <p:nvPicPr>
                      <p:cNvPr id="6" name="Object 4"/>
                      <p:cNvPicPr/>
                      <p:nvPr/>
                    </p:nvPicPr>
                    <p:blipFill>
                      <a:blip r:embed="rId6"/>
                      <a:stretch>
                        <a:fillRect/>
                      </a:stretch>
                    </p:blipFill>
                    <p:spPr>
                      <a:xfrm>
                        <a:off x="4109544" y="4725144"/>
                        <a:ext cx="2959343" cy="384716"/>
                      </a:xfrm>
                      <a:prstGeom prst="rect">
                        <a:avLst/>
                      </a:prstGeom>
                    </p:spPr>
                  </p:pic>
                </p:oleObj>
              </mc:Fallback>
            </mc:AlternateContent>
          </a:graphicData>
        </a:graphic>
      </p:graphicFrame>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9656" y="1700809"/>
            <a:ext cx="5472608" cy="4876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769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31"/>
                                        </p:tgtEl>
                                        <p:attrNameLst>
                                          <p:attrName>style.visibility</p:attrName>
                                        </p:attrNameLst>
                                      </p:cBhvr>
                                      <p:to>
                                        <p:strVal val="visible"/>
                                      </p:to>
                                    </p:set>
                                    <p:anim calcmode="lin" valueType="num">
                                      <p:cBhvr additive="base">
                                        <p:cTn id="26" dur="500" fill="hold"/>
                                        <p:tgtEl>
                                          <p:spTgt spid="1031"/>
                                        </p:tgtEl>
                                        <p:attrNameLst>
                                          <p:attrName>ppt_x</p:attrName>
                                        </p:attrNameLst>
                                      </p:cBhvr>
                                      <p:tavLst>
                                        <p:tav tm="0">
                                          <p:val>
                                            <p:strVal val="#ppt_x"/>
                                          </p:val>
                                        </p:tav>
                                        <p:tav tm="100000">
                                          <p:val>
                                            <p:strVal val="#ppt_x"/>
                                          </p:val>
                                        </p:tav>
                                      </p:tavLst>
                                    </p:anim>
                                    <p:anim calcmode="lin" valueType="num">
                                      <p:cBhvr additive="base">
                                        <p:cTn id="27"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xmlns="" id="{34C4F7CA-E513-4F29-9FA8-E078EFC2399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8352" y="585217"/>
            <a:ext cx="7855723" cy="4378419"/>
          </a:xfrm>
        </p:spPr>
      </p:pic>
      <p:sp>
        <p:nvSpPr>
          <p:cNvPr id="4" name="页脚占位符 3">
            <a:extLst>
              <a:ext uri="{FF2B5EF4-FFF2-40B4-BE49-F238E27FC236}">
                <a16:creationId xmlns:a16="http://schemas.microsoft.com/office/drawing/2014/main" xmlns="" id="{0BEE055B-9E62-46D3-A504-2AD1763E30AA}"/>
              </a:ext>
            </a:extLst>
          </p:cNvPr>
          <p:cNvSpPr>
            <a:spLocks noGrp="1"/>
          </p:cNvSpPr>
          <p:nvPr>
            <p:ph type="ftr" sz="quarter" idx="11"/>
          </p:nvPr>
        </p:nvSpPr>
        <p:spPr>
          <a:xfrm>
            <a:off x="5951984" y="6453337"/>
            <a:ext cx="4679482" cy="365125"/>
          </a:xfrm>
        </p:spPr>
        <p:txBody>
          <a:bodyPr/>
          <a:lstStyle/>
          <a:p>
            <a:r>
              <a:rPr lang="en-US" altLang="zh-CN"/>
              <a:t>Zhenghui Feng, SOE and WISE, Xiamen U</a:t>
            </a:r>
            <a:endParaRPr lang="zh-CN" altLang="en-US"/>
          </a:p>
        </p:txBody>
      </p:sp>
      <p:pic>
        <p:nvPicPr>
          <p:cNvPr id="8" name="图片 7">
            <a:extLst>
              <a:ext uri="{FF2B5EF4-FFF2-40B4-BE49-F238E27FC236}">
                <a16:creationId xmlns:a16="http://schemas.microsoft.com/office/drawing/2014/main" xmlns="" id="{4EA818AD-C054-4D6C-A50A-19A07D1432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9293" y="1768344"/>
            <a:ext cx="7367796" cy="3999743"/>
          </a:xfrm>
          <a:prstGeom prst="rect">
            <a:avLst/>
          </a:prstGeom>
        </p:spPr>
      </p:pic>
    </p:spTree>
    <p:extLst>
      <p:ext uri="{BB962C8B-B14F-4D97-AF65-F5344CB8AC3E}">
        <p14:creationId xmlns:p14="http://schemas.microsoft.com/office/powerpoint/2010/main" val="270676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xmlns="" id="{EEBCC420-C6D3-4F47-9299-A63B53281F4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4260" y="611955"/>
            <a:ext cx="6635977" cy="4022725"/>
          </a:xfrm>
        </p:spPr>
      </p:pic>
      <p:sp>
        <p:nvSpPr>
          <p:cNvPr id="8" name="页脚占位符 6">
            <a:extLst>
              <a:ext uri="{FF2B5EF4-FFF2-40B4-BE49-F238E27FC236}">
                <a16:creationId xmlns:a16="http://schemas.microsoft.com/office/drawing/2014/main" xmlns="" id="{2C94759B-633F-40A7-9262-BC64B3AE2F09}"/>
              </a:ext>
            </a:extLst>
          </p:cNvPr>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3" name="文本框 2">
            <a:extLst>
              <a:ext uri="{FF2B5EF4-FFF2-40B4-BE49-F238E27FC236}">
                <a16:creationId xmlns:a16="http://schemas.microsoft.com/office/drawing/2014/main" xmlns="" id="{DAE3E586-BD32-4F65-86EB-72380A79B257}"/>
              </a:ext>
            </a:extLst>
          </p:cNvPr>
          <p:cNvSpPr txBox="1"/>
          <p:nvPr/>
        </p:nvSpPr>
        <p:spPr>
          <a:xfrm>
            <a:off x="2567608" y="5478274"/>
            <a:ext cx="5688632" cy="1015663"/>
          </a:xfrm>
          <a:prstGeom prst="rect">
            <a:avLst/>
          </a:prstGeom>
          <a:noFill/>
        </p:spPr>
        <p:txBody>
          <a:bodyPr wrap="square" rtlCol="0">
            <a:spAutoFit/>
          </a:bodyPr>
          <a:lstStyle/>
          <a:p>
            <a:r>
              <a:rPr lang="en-US" altLang="zh-CN" sz="2000" dirty="0"/>
              <a:t>Salary Analysis and Prediction for the Positions in the</a:t>
            </a:r>
          </a:p>
          <a:p>
            <a:r>
              <a:rPr lang="en-US" altLang="zh-CN" sz="2000" dirty="0"/>
              <a:t>Financial Industry</a:t>
            </a:r>
            <a:endParaRPr lang="zh-CN" altLang="en-US" sz="2000" dirty="0"/>
          </a:p>
        </p:txBody>
      </p:sp>
      <p:sp>
        <p:nvSpPr>
          <p:cNvPr id="5" name="文本框 4">
            <a:extLst>
              <a:ext uri="{FF2B5EF4-FFF2-40B4-BE49-F238E27FC236}">
                <a16:creationId xmlns:a16="http://schemas.microsoft.com/office/drawing/2014/main" xmlns="" id="{A29A089D-A937-45E7-9295-67F92CA6E131}"/>
              </a:ext>
            </a:extLst>
          </p:cNvPr>
          <p:cNvSpPr txBox="1"/>
          <p:nvPr/>
        </p:nvSpPr>
        <p:spPr>
          <a:xfrm>
            <a:off x="3863752" y="3171636"/>
            <a:ext cx="5040560" cy="923330"/>
          </a:xfrm>
          <a:prstGeom prst="rect">
            <a:avLst/>
          </a:prstGeom>
          <a:noFill/>
        </p:spPr>
        <p:txBody>
          <a:bodyPr wrap="square" rtlCol="0">
            <a:spAutoFit/>
          </a:bodyPr>
          <a:lstStyle/>
          <a:p>
            <a:r>
              <a:rPr lang="en-US" altLang="zh-CN" dirty="0"/>
              <a:t>A Study of Product Placement in Celebrities’ Blogs</a:t>
            </a:r>
          </a:p>
          <a:p>
            <a:r>
              <a:rPr lang="en-US" altLang="zh-CN" dirty="0"/>
              <a:t>——Based on the </a:t>
            </a:r>
            <a:r>
              <a:rPr lang="en-US" altLang="zh-CN" dirty="0" err="1"/>
              <a:t>Xiaohongshu</a:t>
            </a:r>
            <a:r>
              <a:rPr lang="en-US" altLang="zh-CN" dirty="0"/>
              <a:t>™ App </a:t>
            </a:r>
          </a:p>
        </p:txBody>
      </p:sp>
      <p:pic>
        <p:nvPicPr>
          <p:cNvPr id="9" name="图片 8">
            <a:extLst>
              <a:ext uri="{FF2B5EF4-FFF2-40B4-BE49-F238E27FC236}">
                <a16:creationId xmlns:a16="http://schemas.microsoft.com/office/drawing/2014/main" xmlns="" id="{4767F8C3-89FE-4D62-A407-052AFE3A5E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5561" y="585216"/>
            <a:ext cx="8314027" cy="4608512"/>
          </a:xfrm>
          <a:prstGeom prst="rect">
            <a:avLst/>
          </a:prstGeom>
        </p:spPr>
      </p:pic>
    </p:spTree>
    <p:extLst>
      <p:ext uri="{BB962C8B-B14F-4D97-AF65-F5344CB8AC3E}">
        <p14:creationId xmlns:p14="http://schemas.microsoft.com/office/powerpoint/2010/main" val="39447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How to Describe Categorical Data</a:t>
            </a:r>
            <a:endParaRPr lang="zh-CN" altLang="en-US" sz="28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8" name="直接连接符 7"/>
          <p:cNvSpPr/>
          <p:nvPr/>
        </p:nvSpPr>
        <p:spPr>
          <a:xfrm>
            <a:off x="3048000" y="5051016"/>
            <a:ext cx="5352256" cy="0"/>
          </a:xfrm>
          <a:prstGeom prst="line">
            <a:avLst/>
          </a:prstGeom>
        </p:spPr>
        <p:style>
          <a:lnRef idx="2">
            <a:schemeClr val="accent5">
              <a:hueOff val="0"/>
              <a:satOff val="0"/>
              <a:lumOff val="0"/>
              <a:alphaOff val="0"/>
            </a:schemeClr>
          </a:lnRef>
          <a:fillRef idx="0">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9" name="直接连接符 8"/>
          <p:cNvSpPr/>
          <p:nvPr/>
        </p:nvSpPr>
        <p:spPr>
          <a:xfrm>
            <a:off x="3048000" y="3791042"/>
            <a:ext cx="5352256" cy="0"/>
          </a:xfrm>
          <a:prstGeom prst="line">
            <a:avLst/>
          </a:prstGeom>
        </p:spPr>
        <p:style>
          <a:lnRef idx="2">
            <a:schemeClr val="accent5">
              <a:hueOff val="0"/>
              <a:satOff val="0"/>
              <a:lumOff val="0"/>
              <a:alphaOff val="0"/>
            </a:schemeClr>
          </a:lnRef>
          <a:fillRef idx="0">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10" name="直接连接符 9"/>
          <p:cNvSpPr/>
          <p:nvPr/>
        </p:nvSpPr>
        <p:spPr>
          <a:xfrm>
            <a:off x="3048000" y="2531067"/>
            <a:ext cx="5352256" cy="0"/>
          </a:xfrm>
          <a:prstGeom prst="line">
            <a:avLst/>
          </a:prstGeom>
        </p:spPr>
        <p:style>
          <a:lnRef idx="2">
            <a:schemeClr val="accent5">
              <a:hueOff val="0"/>
              <a:satOff val="0"/>
              <a:lumOff val="0"/>
              <a:alphaOff val="0"/>
            </a:schemeClr>
          </a:lnRef>
          <a:fillRef idx="0">
            <a:schemeClr val="accent5">
              <a:hueOff val="0"/>
              <a:satOff val="0"/>
              <a:lumOff val="0"/>
              <a:alphaOff val="0"/>
            </a:schemeClr>
          </a:fillRef>
          <a:effectRef idx="0">
            <a:schemeClr val="accent5">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3048001" y="2118004"/>
            <a:ext cx="1391587" cy="413065"/>
          </a:xfrm>
          <a:custGeom>
            <a:avLst/>
            <a:gdLst>
              <a:gd name="connsiteX0" fmla="*/ 68858 w 1391586"/>
              <a:gd name="connsiteY0" fmla="*/ 0 h 413065"/>
              <a:gd name="connsiteX1" fmla="*/ 1322728 w 1391586"/>
              <a:gd name="connsiteY1" fmla="*/ 0 h 413065"/>
              <a:gd name="connsiteX2" fmla="*/ 1391586 w 1391586"/>
              <a:gd name="connsiteY2" fmla="*/ 68858 h 413065"/>
              <a:gd name="connsiteX3" fmla="*/ 1391586 w 1391586"/>
              <a:gd name="connsiteY3" fmla="*/ 413065 h 413065"/>
              <a:gd name="connsiteX4" fmla="*/ 1391586 w 1391586"/>
              <a:gd name="connsiteY4" fmla="*/ 413065 h 413065"/>
              <a:gd name="connsiteX5" fmla="*/ 0 w 1391586"/>
              <a:gd name="connsiteY5" fmla="*/ 413065 h 413065"/>
              <a:gd name="connsiteX6" fmla="*/ 0 w 1391586"/>
              <a:gd name="connsiteY6" fmla="*/ 413065 h 413065"/>
              <a:gd name="connsiteX7" fmla="*/ 0 w 1391586"/>
              <a:gd name="connsiteY7" fmla="*/ 68858 h 413065"/>
              <a:gd name="connsiteX8" fmla="*/ 68858 w 1391586"/>
              <a:gd name="connsiteY8" fmla="*/ 0 h 41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586" h="413065">
                <a:moveTo>
                  <a:pt x="68858" y="0"/>
                </a:moveTo>
                <a:lnTo>
                  <a:pt x="1322728" y="0"/>
                </a:lnTo>
                <a:cubicBezTo>
                  <a:pt x="1360757" y="0"/>
                  <a:pt x="1391586" y="30829"/>
                  <a:pt x="1391586" y="68858"/>
                </a:cubicBezTo>
                <a:lnTo>
                  <a:pt x="1391586" y="413065"/>
                </a:lnTo>
                <a:lnTo>
                  <a:pt x="1391586" y="413065"/>
                </a:lnTo>
                <a:lnTo>
                  <a:pt x="0" y="413065"/>
                </a:lnTo>
                <a:lnTo>
                  <a:pt x="0" y="413065"/>
                </a:lnTo>
                <a:lnTo>
                  <a:pt x="0" y="68858"/>
                </a:lnTo>
                <a:cubicBezTo>
                  <a:pt x="0" y="30829"/>
                  <a:pt x="30829" y="0"/>
                  <a:pt x="68858" y="0"/>
                </a:cubicBez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2078" tIns="62078" rIns="62078" bIns="41910" numCol="1" spcCol="1270" anchor="ctr" anchorCtr="0">
            <a:noAutofit/>
          </a:bodyPr>
          <a:lstStyle/>
          <a:p>
            <a:pPr algn="ctr" defTabSz="977900">
              <a:lnSpc>
                <a:spcPct val="90000"/>
              </a:lnSpc>
              <a:spcBef>
                <a:spcPct val="0"/>
              </a:spcBef>
              <a:spcAft>
                <a:spcPct val="35000"/>
              </a:spcAft>
            </a:pPr>
            <a:r>
              <a:rPr lang="en-US" altLang="zh-CN" sz="2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Tables</a:t>
            </a:r>
            <a:endParaRPr lang="zh-CN" altLang="en-US" sz="2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任意多边形 12"/>
          <p:cNvSpPr/>
          <p:nvPr/>
        </p:nvSpPr>
        <p:spPr>
          <a:xfrm>
            <a:off x="3048000" y="2523307"/>
            <a:ext cx="5352256" cy="826255"/>
          </a:xfrm>
          <a:custGeom>
            <a:avLst/>
            <a:gdLst>
              <a:gd name="connsiteX0" fmla="*/ 0 w 5352256"/>
              <a:gd name="connsiteY0" fmla="*/ 0 h 826255"/>
              <a:gd name="connsiteX1" fmla="*/ 5352256 w 5352256"/>
              <a:gd name="connsiteY1" fmla="*/ 0 h 826255"/>
              <a:gd name="connsiteX2" fmla="*/ 5352256 w 5352256"/>
              <a:gd name="connsiteY2" fmla="*/ 826255 h 826255"/>
              <a:gd name="connsiteX3" fmla="*/ 0 w 5352256"/>
              <a:gd name="connsiteY3" fmla="*/ 826255 h 826255"/>
              <a:gd name="connsiteX4" fmla="*/ 0 w 5352256"/>
              <a:gd name="connsiteY4" fmla="*/ 0 h 826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2256" h="826255">
                <a:moveTo>
                  <a:pt x="0" y="0"/>
                </a:moveTo>
                <a:lnTo>
                  <a:pt x="5352256" y="0"/>
                </a:lnTo>
                <a:lnTo>
                  <a:pt x="5352256" y="826255"/>
                </a:lnTo>
                <a:lnTo>
                  <a:pt x="0" y="826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171450" lvl="1" indent="-171450" defTabSz="755650">
              <a:lnSpc>
                <a:spcPct val="90000"/>
              </a:lnSpc>
              <a:spcBef>
                <a:spcPct val="0"/>
              </a:spcBef>
              <a:spcAft>
                <a:spcPct val="15000"/>
              </a:spcAft>
              <a:buFontTx/>
              <a:buChar char="••"/>
            </a:pPr>
            <a:r>
              <a:rPr lang="en-US" altLang="zh-CN" sz="1700" dirty="0">
                <a:solidFill>
                  <a:prstClr val="black">
                    <a:hueOff val="0"/>
                    <a:satOff val="0"/>
                    <a:lumOff val="0"/>
                    <a:alphaOff val="0"/>
                  </a:prstClr>
                </a:solidFill>
                <a:latin typeface="Arial Unicode MS" panose="020B0604020202020204" pitchFamily="34" charset="-122"/>
                <a:ea typeface="Arial Unicode MS" panose="020B0604020202020204" pitchFamily="34" charset="-122"/>
                <a:cs typeface="Arial Unicode MS" panose="020B0604020202020204" pitchFamily="34" charset="-122"/>
              </a:rPr>
              <a:t>Frequency Table, Percentage Table, …</a:t>
            </a:r>
            <a:endParaRPr lang="zh-CN" altLang="en-US" sz="1700" dirty="0">
              <a:solidFill>
                <a:prstClr val="black">
                  <a:hueOff val="0"/>
                  <a:satOff val="0"/>
                  <a:lumOff val="0"/>
                  <a:alphaOff val="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任意多边形 13"/>
          <p:cNvSpPr/>
          <p:nvPr/>
        </p:nvSpPr>
        <p:spPr>
          <a:xfrm>
            <a:off x="4439588" y="3377978"/>
            <a:ext cx="3960669" cy="413065"/>
          </a:xfrm>
          <a:custGeom>
            <a:avLst/>
            <a:gdLst>
              <a:gd name="connsiteX0" fmla="*/ 0 w 3960669"/>
              <a:gd name="connsiteY0" fmla="*/ 0 h 413065"/>
              <a:gd name="connsiteX1" fmla="*/ 3960669 w 3960669"/>
              <a:gd name="connsiteY1" fmla="*/ 0 h 413065"/>
              <a:gd name="connsiteX2" fmla="*/ 3960669 w 3960669"/>
              <a:gd name="connsiteY2" fmla="*/ 413065 h 413065"/>
              <a:gd name="connsiteX3" fmla="*/ 0 w 3960669"/>
              <a:gd name="connsiteY3" fmla="*/ 413065 h 413065"/>
              <a:gd name="connsiteX4" fmla="*/ 0 w 3960669"/>
              <a:gd name="connsiteY4" fmla="*/ 0 h 413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669" h="413065">
                <a:moveTo>
                  <a:pt x="0" y="0"/>
                </a:moveTo>
                <a:lnTo>
                  <a:pt x="3960669" y="0"/>
                </a:lnTo>
                <a:lnTo>
                  <a:pt x="3960669" y="413065"/>
                </a:lnTo>
                <a:lnTo>
                  <a:pt x="0" y="4130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b" anchorCtr="0">
            <a:noAutofit/>
          </a:bodyPr>
          <a:lstStyle/>
          <a:p>
            <a:pPr defTabSz="977900">
              <a:lnSpc>
                <a:spcPct val="90000"/>
              </a:lnSpc>
              <a:spcBef>
                <a:spcPct val="0"/>
              </a:spcBef>
              <a:spcAft>
                <a:spcPct val="35000"/>
              </a:spcAft>
            </a:pPr>
            <a:endParaRPr lang="zh-CN" altLang="en-US" sz="2200">
              <a:solidFill>
                <a:prstClr val="black">
                  <a:hueOff val="0"/>
                  <a:satOff val="0"/>
                  <a:lumOff val="0"/>
                  <a:alphaOff val="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任意多边形 14"/>
          <p:cNvSpPr/>
          <p:nvPr/>
        </p:nvSpPr>
        <p:spPr>
          <a:xfrm>
            <a:off x="3048001" y="3377978"/>
            <a:ext cx="1391587" cy="413065"/>
          </a:xfrm>
          <a:custGeom>
            <a:avLst/>
            <a:gdLst>
              <a:gd name="connsiteX0" fmla="*/ 68858 w 1391586"/>
              <a:gd name="connsiteY0" fmla="*/ 0 h 413065"/>
              <a:gd name="connsiteX1" fmla="*/ 1322728 w 1391586"/>
              <a:gd name="connsiteY1" fmla="*/ 0 h 413065"/>
              <a:gd name="connsiteX2" fmla="*/ 1391586 w 1391586"/>
              <a:gd name="connsiteY2" fmla="*/ 68858 h 413065"/>
              <a:gd name="connsiteX3" fmla="*/ 1391586 w 1391586"/>
              <a:gd name="connsiteY3" fmla="*/ 413065 h 413065"/>
              <a:gd name="connsiteX4" fmla="*/ 1391586 w 1391586"/>
              <a:gd name="connsiteY4" fmla="*/ 413065 h 413065"/>
              <a:gd name="connsiteX5" fmla="*/ 0 w 1391586"/>
              <a:gd name="connsiteY5" fmla="*/ 413065 h 413065"/>
              <a:gd name="connsiteX6" fmla="*/ 0 w 1391586"/>
              <a:gd name="connsiteY6" fmla="*/ 413065 h 413065"/>
              <a:gd name="connsiteX7" fmla="*/ 0 w 1391586"/>
              <a:gd name="connsiteY7" fmla="*/ 68858 h 413065"/>
              <a:gd name="connsiteX8" fmla="*/ 68858 w 1391586"/>
              <a:gd name="connsiteY8" fmla="*/ 0 h 41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586" h="413065">
                <a:moveTo>
                  <a:pt x="68858" y="0"/>
                </a:moveTo>
                <a:lnTo>
                  <a:pt x="1322728" y="0"/>
                </a:lnTo>
                <a:cubicBezTo>
                  <a:pt x="1360757" y="0"/>
                  <a:pt x="1391586" y="30829"/>
                  <a:pt x="1391586" y="68858"/>
                </a:cubicBezTo>
                <a:lnTo>
                  <a:pt x="1391586" y="413065"/>
                </a:lnTo>
                <a:lnTo>
                  <a:pt x="1391586" y="413065"/>
                </a:lnTo>
                <a:lnTo>
                  <a:pt x="0" y="413065"/>
                </a:lnTo>
                <a:lnTo>
                  <a:pt x="0" y="413065"/>
                </a:lnTo>
                <a:lnTo>
                  <a:pt x="0" y="68858"/>
                </a:lnTo>
                <a:cubicBezTo>
                  <a:pt x="0" y="30829"/>
                  <a:pt x="30829" y="0"/>
                  <a:pt x="68858" y="0"/>
                </a:cubicBezTo>
                <a:close/>
              </a:path>
            </a:pathLst>
          </a:custGeom>
          <a:solidFill>
            <a:srgbClr val="00B0F0"/>
          </a:solidFill>
          <a:ln>
            <a:solidFill>
              <a:srgbClr val="00B0F0"/>
            </a:solidFill>
          </a:ln>
        </p:spPr>
        <p:style>
          <a:lnRef idx="2">
            <a:schemeClr val="accent5">
              <a:hueOff val="5941847"/>
              <a:satOff val="-30260"/>
              <a:lumOff val="5588"/>
              <a:alphaOff val="0"/>
            </a:schemeClr>
          </a:lnRef>
          <a:fillRef idx="1">
            <a:schemeClr val="accent5">
              <a:hueOff val="5941847"/>
              <a:satOff val="-30260"/>
              <a:lumOff val="5588"/>
              <a:alphaOff val="0"/>
            </a:schemeClr>
          </a:fillRef>
          <a:effectRef idx="0">
            <a:schemeClr val="accent5">
              <a:hueOff val="5941847"/>
              <a:satOff val="-30260"/>
              <a:lumOff val="5588"/>
              <a:alphaOff val="0"/>
            </a:schemeClr>
          </a:effectRef>
          <a:fontRef idx="minor">
            <a:schemeClr val="lt1"/>
          </a:fontRef>
        </p:style>
        <p:txBody>
          <a:bodyPr spcFirstLastPara="0" vert="horz" wrap="square" lIns="62078" tIns="62078" rIns="62078" bIns="41910" numCol="1" spcCol="1270" anchor="ctr" anchorCtr="0">
            <a:noAutofit/>
          </a:bodyPr>
          <a:lstStyle/>
          <a:p>
            <a:pPr algn="ctr" defTabSz="977900">
              <a:lnSpc>
                <a:spcPct val="90000"/>
              </a:lnSpc>
              <a:spcBef>
                <a:spcPct val="0"/>
              </a:spcBef>
              <a:spcAft>
                <a:spcPct val="35000"/>
              </a:spcAft>
            </a:pPr>
            <a:r>
              <a:rPr lang="en-US" altLang="zh-CN" sz="2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Charts</a:t>
            </a:r>
            <a:endParaRPr lang="zh-CN" altLang="en-US" sz="2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 name="任意多边形 15"/>
          <p:cNvSpPr/>
          <p:nvPr/>
        </p:nvSpPr>
        <p:spPr>
          <a:xfrm>
            <a:off x="3048000" y="3791044"/>
            <a:ext cx="5352256" cy="826255"/>
          </a:xfrm>
          <a:custGeom>
            <a:avLst/>
            <a:gdLst>
              <a:gd name="connsiteX0" fmla="*/ 0 w 5352256"/>
              <a:gd name="connsiteY0" fmla="*/ 0 h 826255"/>
              <a:gd name="connsiteX1" fmla="*/ 5352256 w 5352256"/>
              <a:gd name="connsiteY1" fmla="*/ 0 h 826255"/>
              <a:gd name="connsiteX2" fmla="*/ 5352256 w 5352256"/>
              <a:gd name="connsiteY2" fmla="*/ 826255 h 826255"/>
              <a:gd name="connsiteX3" fmla="*/ 0 w 5352256"/>
              <a:gd name="connsiteY3" fmla="*/ 826255 h 826255"/>
              <a:gd name="connsiteX4" fmla="*/ 0 w 5352256"/>
              <a:gd name="connsiteY4" fmla="*/ 0 h 826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2256" h="826255">
                <a:moveTo>
                  <a:pt x="0" y="0"/>
                </a:moveTo>
                <a:lnTo>
                  <a:pt x="5352256" y="0"/>
                </a:lnTo>
                <a:lnTo>
                  <a:pt x="5352256" y="826255"/>
                </a:lnTo>
                <a:lnTo>
                  <a:pt x="0" y="826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171450" lvl="1" indent="-171450" defTabSz="755650">
              <a:lnSpc>
                <a:spcPct val="90000"/>
              </a:lnSpc>
              <a:spcBef>
                <a:spcPct val="0"/>
              </a:spcBef>
              <a:spcAft>
                <a:spcPct val="15000"/>
              </a:spcAft>
              <a:buFontTx/>
              <a:buChar char="••"/>
            </a:pPr>
            <a:r>
              <a:rPr lang="en-US" altLang="zh-CN" sz="1700" dirty="0">
                <a:solidFill>
                  <a:prstClr val="black">
                    <a:hueOff val="0"/>
                    <a:satOff val="0"/>
                    <a:lumOff val="0"/>
                    <a:alphaOff val="0"/>
                  </a:prstClr>
                </a:solidFill>
                <a:latin typeface="Arial Unicode MS" panose="020B0604020202020204" pitchFamily="34" charset="-122"/>
                <a:ea typeface="Arial Unicode MS" panose="020B0604020202020204" pitchFamily="34" charset="-122"/>
                <a:cs typeface="Arial Unicode MS" panose="020B0604020202020204" pitchFamily="34" charset="-122"/>
              </a:rPr>
              <a:t>Bar chart, Pie chart, Histogram, Stem leaf, …</a:t>
            </a:r>
            <a:endParaRPr lang="zh-CN" altLang="en-US" sz="1700" dirty="0">
              <a:solidFill>
                <a:prstClr val="black">
                  <a:hueOff val="0"/>
                  <a:satOff val="0"/>
                  <a:lumOff val="0"/>
                  <a:alphaOff val="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7" name="任意多边形 16"/>
          <p:cNvSpPr/>
          <p:nvPr/>
        </p:nvSpPr>
        <p:spPr>
          <a:xfrm>
            <a:off x="4439588" y="4637952"/>
            <a:ext cx="3960669" cy="413065"/>
          </a:xfrm>
          <a:custGeom>
            <a:avLst/>
            <a:gdLst>
              <a:gd name="connsiteX0" fmla="*/ 0 w 3960669"/>
              <a:gd name="connsiteY0" fmla="*/ 0 h 413065"/>
              <a:gd name="connsiteX1" fmla="*/ 3960669 w 3960669"/>
              <a:gd name="connsiteY1" fmla="*/ 0 h 413065"/>
              <a:gd name="connsiteX2" fmla="*/ 3960669 w 3960669"/>
              <a:gd name="connsiteY2" fmla="*/ 413065 h 413065"/>
              <a:gd name="connsiteX3" fmla="*/ 0 w 3960669"/>
              <a:gd name="connsiteY3" fmla="*/ 413065 h 413065"/>
              <a:gd name="connsiteX4" fmla="*/ 0 w 3960669"/>
              <a:gd name="connsiteY4" fmla="*/ 0 h 413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669" h="413065">
                <a:moveTo>
                  <a:pt x="0" y="0"/>
                </a:moveTo>
                <a:lnTo>
                  <a:pt x="3960669" y="0"/>
                </a:lnTo>
                <a:lnTo>
                  <a:pt x="3960669" y="413065"/>
                </a:lnTo>
                <a:lnTo>
                  <a:pt x="0" y="41306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b" anchorCtr="0">
            <a:noAutofit/>
          </a:bodyPr>
          <a:lstStyle/>
          <a:p>
            <a:pPr defTabSz="977900">
              <a:lnSpc>
                <a:spcPct val="90000"/>
              </a:lnSpc>
              <a:spcBef>
                <a:spcPct val="0"/>
              </a:spcBef>
              <a:spcAft>
                <a:spcPct val="35000"/>
              </a:spcAft>
            </a:pPr>
            <a:endParaRPr lang="zh-CN" altLang="en-US" sz="2200">
              <a:solidFill>
                <a:prstClr val="black">
                  <a:hueOff val="0"/>
                  <a:satOff val="0"/>
                  <a:lumOff val="0"/>
                  <a:alphaOff val="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任意多边形 17"/>
          <p:cNvSpPr/>
          <p:nvPr/>
        </p:nvSpPr>
        <p:spPr>
          <a:xfrm>
            <a:off x="3048001" y="4637952"/>
            <a:ext cx="1391587" cy="413065"/>
          </a:xfrm>
          <a:custGeom>
            <a:avLst/>
            <a:gdLst>
              <a:gd name="connsiteX0" fmla="*/ 68858 w 1391586"/>
              <a:gd name="connsiteY0" fmla="*/ 0 h 413065"/>
              <a:gd name="connsiteX1" fmla="*/ 1322728 w 1391586"/>
              <a:gd name="connsiteY1" fmla="*/ 0 h 413065"/>
              <a:gd name="connsiteX2" fmla="*/ 1391586 w 1391586"/>
              <a:gd name="connsiteY2" fmla="*/ 68858 h 413065"/>
              <a:gd name="connsiteX3" fmla="*/ 1391586 w 1391586"/>
              <a:gd name="connsiteY3" fmla="*/ 413065 h 413065"/>
              <a:gd name="connsiteX4" fmla="*/ 1391586 w 1391586"/>
              <a:gd name="connsiteY4" fmla="*/ 413065 h 413065"/>
              <a:gd name="connsiteX5" fmla="*/ 0 w 1391586"/>
              <a:gd name="connsiteY5" fmla="*/ 413065 h 413065"/>
              <a:gd name="connsiteX6" fmla="*/ 0 w 1391586"/>
              <a:gd name="connsiteY6" fmla="*/ 413065 h 413065"/>
              <a:gd name="connsiteX7" fmla="*/ 0 w 1391586"/>
              <a:gd name="connsiteY7" fmla="*/ 68858 h 413065"/>
              <a:gd name="connsiteX8" fmla="*/ 68858 w 1391586"/>
              <a:gd name="connsiteY8" fmla="*/ 0 h 41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1586" h="413065">
                <a:moveTo>
                  <a:pt x="68858" y="0"/>
                </a:moveTo>
                <a:lnTo>
                  <a:pt x="1322728" y="0"/>
                </a:lnTo>
                <a:cubicBezTo>
                  <a:pt x="1360757" y="0"/>
                  <a:pt x="1391586" y="30829"/>
                  <a:pt x="1391586" y="68858"/>
                </a:cubicBezTo>
                <a:lnTo>
                  <a:pt x="1391586" y="413065"/>
                </a:lnTo>
                <a:lnTo>
                  <a:pt x="1391586" y="413065"/>
                </a:lnTo>
                <a:lnTo>
                  <a:pt x="0" y="413065"/>
                </a:lnTo>
                <a:lnTo>
                  <a:pt x="0" y="413065"/>
                </a:lnTo>
                <a:lnTo>
                  <a:pt x="0" y="68858"/>
                </a:lnTo>
                <a:cubicBezTo>
                  <a:pt x="0" y="30829"/>
                  <a:pt x="30829" y="0"/>
                  <a:pt x="68858" y="0"/>
                </a:cubicBezTo>
                <a:close/>
              </a:path>
            </a:pathLst>
          </a:custGeom>
          <a:solidFill>
            <a:srgbClr val="002060"/>
          </a:solidFill>
          <a:ln>
            <a:solidFill>
              <a:srgbClr val="002060"/>
            </a:solidFill>
          </a:ln>
        </p:spPr>
        <p:style>
          <a:lnRef idx="2">
            <a:schemeClr val="accent5">
              <a:hueOff val="11883694"/>
              <a:satOff val="-60520"/>
              <a:lumOff val="11175"/>
              <a:alphaOff val="0"/>
            </a:schemeClr>
          </a:lnRef>
          <a:fillRef idx="1">
            <a:schemeClr val="accent5">
              <a:hueOff val="11883694"/>
              <a:satOff val="-60520"/>
              <a:lumOff val="11175"/>
              <a:alphaOff val="0"/>
            </a:schemeClr>
          </a:fillRef>
          <a:effectRef idx="0">
            <a:schemeClr val="accent5">
              <a:hueOff val="11883694"/>
              <a:satOff val="-60520"/>
              <a:lumOff val="11175"/>
              <a:alphaOff val="0"/>
            </a:schemeClr>
          </a:effectRef>
          <a:fontRef idx="minor">
            <a:schemeClr val="lt1"/>
          </a:fontRef>
        </p:style>
        <p:txBody>
          <a:bodyPr spcFirstLastPara="0" vert="horz" wrap="square" lIns="62078" tIns="62078" rIns="62078" bIns="41910" numCol="1" spcCol="1270" anchor="ctr" anchorCtr="0">
            <a:noAutofit/>
          </a:bodyPr>
          <a:lstStyle/>
          <a:p>
            <a:pPr algn="ctr" defTabSz="977900">
              <a:lnSpc>
                <a:spcPct val="90000"/>
              </a:lnSpc>
              <a:spcBef>
                <a:spcPct val="0"/>
              </a:spcBef>
              <a:spcAft>
                <a:spcPct val="35000"/>
              </a:spcAft>
            </a:pPr>
            <a:r>
              <a:rPr lang="en-US" altLang="zh-CN" sz="2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Statistics</a:t>
            </a:r>
            <a:endParaRPr lang="zh-CN" altLang="en-US" sz="22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任意多边形 18"/>
          <p:cNvSpPr/>
          <p:nvPr/>
        </p:nvSpPr>
        <p:spPr>
          <a:xfrm>
            <a:off x="3048000" y="5051018"/>
            <a:ext cx="5352256" cy="826255"/>
          </a:xfrm>
          <a:custGeom>
            <a:avLst/>
            <a:gdLst>
              <a:gd name="connsiteX0" fmla="*/ 0 w 5352256"/>
              <a:gd name="connsiteY0" fmla="*/ 0 h 826255"/>
              <a:gd name="connsiteX1" fmla="*/ 5352256 w 5352256"/>
              <a:gd name="connsiteY1" fmla="*/ 0 h 826255"/>
              <a:gd name="connsiteX2" fmla="*/ 5352256 w 5352256"/>
              <a:gd name="connsiteY2" fmla="*/ 826255 h 826255"/>
              <a:gd name="connsiteX3" fmla="*/ 0 w 5352256"/>
              <a:gd name="connsiteY3" fmla="*/ 826255 h 826255"/>
              <a:gd name="connsiteX4" fmla="*/ 0 w 5352256"/>
              <a:gd name="connsiteY4" fmla="*/ 0 h 826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2256" h="826255">
                <a:moveTo>
                  <a:pt x="0" y="0"/>
                </a:moveTo>
                <a:lnTo>
                  <a:pt x="5352256" y="0"/>
                </a:lnTo>
                <a:lnTo>
                  <a:pt x="5352256" y="826255"/>
                </a:lnTo>
                <a:lnTo>
                  <a:pt x="0" y="826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910" tIns="41910" rIns="41910" bIns="41910" numCol="1" spcCol="1270" anchor="t" anchorCtr="0">
            <a:noAutofit/>
          </a:bodyPr>
          <a:lstStyle/>
          <a:p>
            <a:pPr marL="171450" lvl="1" indent="-171450" defTabSz="755650">
              <a:lnSpc>
                <a:spcPct val="90000"/>
              </a:lnSpc>
              <a:spcBef>
                <a:spcPct val="0"/>
              </a:spcBef>
              <a:spcAft>
                <a:spcPct val="15000"/>
              </a:spcAft>
              <a:buFontTx/>
              <a:buChar char="••"/>
            </a:pPr>
            <a:r>
              <a:rPr lang="en-US" altLang="zh-CN" sz="1700" dirty="0">
                <a:solidFill>
                  <a:prstClr val="black">
                    <a:hueOff val="0"/>
                    <a:satOff val="0"/>
                    <a:lumOff val="0"/>
                    <a:alphaOff val="0"/>
                  </a:prstClr>
                </a:solidFill>
                <a:latin typeface="Arial Unicode MS" panose="020B0604020202020204" pitchFamily="34" charset="-122"/>
                <a:ea typeface="Arial Unicode MS" panose="020B0604020202020204" pitchFamily="34" charset="-122"/>
                <a:cs typeface="Arial Unicode MS" panose="020B0604020202020204" pitchFamily="34" charset="-122"/>
              </a:rPr>
              <a:t>Average, mode, median, percentile, … </a:t>
            </a:r>
            <a:endParaRPr lang="zh-CN" altLang="en-US" sz="1700" dirty="0">
              <a:solidFill>
                <a:prstClr val="black">
                  <a:hueOff val="0"/>
                  <a:satOff val="0"/>
                  <a:lumOff val="0"/>
                  <a:alphaOff val="0"/>
                </a:prst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9679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nodePh="1">
                                  <p:stCondLst>
                                    <p:cond delay="0"/>
                                  </p:stCondLst>
                                  <p:endCondLst>
                                    <p:cond evt="begin" delay="0">
                                      <p:tn val="28"/>
                                    </p:cond>
                                  </p:end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nodePh="1">
                                  <p:stCondLst>
                                    <p:cond delay="0"/>
                                  </p:stCondLst>
                                  <p:endCondLst>
                                    <p:cond evt="begin" delay="0">
                                      <p:tn val="46"/>
                                    </p:cond>
                                  </p:end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p:bldP spid="14" grpId="0"/>
      <p:bldP spid="15" grpId="0" animBg="1"/>
      <p:bldP spid="16" grpId="0"/>
      <p:bldP spid="17" grpId="0"/>
      <p:bldP spid="18" grpId="0" animBg="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a:t>
            </a:r>
            <a:endParaRPr lang="zh-CN" altLang="en-US" dirty="0"/>
          </a:p>
        </p:txBody>
      </p:sp>
      <p:sp>
        <p:nvSpPr>
          <p:cNvPr id="12"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5" name="Diamond 4"/>
          <p:cNvSpPr/>
          <p:nvPr/>
        </p:nvSpPr>
        <p:spPr>
          <a:xfrm>
            <a:off x="3688193" y="1813273"/>
            <a:ext cx="4063999" cy="4063999"/>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3922360" y="2199351"/>
            <a:ext cx="1584960" cy="1584960"/>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45951" tIns="145951" rIns="145951" bIns="145951" numCol="1" spcCol="1270" anchor="ctr" anchorCtr="0">
            <a:noAutofit/>
          </a:bodyPr>
          <a:lstStyle/>
          <a:p>
            <a:pPr algn="ctr" defTabSz="800100">
              <a:lnSpc>
                <a:spcPct val="90000"/>
              </a:lnSpc>
              <a:spcBef>
                <a:spcPct val="0"/>
              </a:spcBef>
              <a:spcAft>
                <a:spcPct val="35000"/>
              </a:spcAft>
            </a:pPr>
            <a:r>
              <a:rPr lang="en-US" altLang="zh-CN" dirty="0">
                <a:solidFill>
                  <a:prstClr val="white"/>
                </a:solidFill>
              </a:rPr>
              <a:t>Contingency Tables</a:t>
            </a:r>
            <a:endParaRPr lang="zh-CN" altLang="en-US" dirty="0">
              <a:solidFill>
                <a:prstClr val="white"/>
              </a:solidFill>
            </a:endParaRPr>
          </a:p>
        </p:txBody>
      </p:sp>
      <p:sp>
        <p:nvSpPr>
          <p:cNvPr id="7" name="Freeform 6"/>
          <p:cNvSpPr/>
          <p:nvPr/>
        </p:nvSpPr>
        <p:spPr>
          <a:xfrm>
            <a:off x="5629240" y="2199351"/>
            <a:ext cx="1584960" cy="1584960"/>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p:spPr>
        <p:style>
          <a:lnRef idx="0">
            <a:schemeClr val="lt1">
              <a:hueOff val="0"/>
              <a:satOff val="0"/>
              <a:lumOff val="0"/>
              <a:alphaOff val="0"/>
            </a:schemeClr>
          </a:lnRef>
          <a:fillRef idx="3">
            <a:schemeClr val="accent2">
              <a:hueOff val="-5402520"/>
              <a:satOff val="11111"/>
              <a:lumOff val="-850"/>
              <a:alphaOff val="0"/>
            </a:schemeClr>
          </a:fillRef>
          <a:effectRef idx="2">
            <a:schemeClr val="accent2">
              <a:hueOff val="-5402520"/>
              <a:satOff val="11111"/>
              <a:lumOff val="-850"/>
              <a:alphaOff val="0"/>
            </a:schemeClr>
          </a:effectRef>
          <a:fontRef idx="minor">
            <a:schemeClr val="lt1"/>
          </a:fontRef>
        </p:style>
        <p:txBody>
          <a:bodyPr spcFirstLastPara="0" vert="horz" wrap="square" lIns="145951" tIns="145951" rIns="145951" bIns="145951" numCol="1" spcCol="1270" anchor="ctr" anchorCtr="0">
            <a:noAutofit/>
          </a:bodyPr>
          <a:lstStyle/>
          <a:p>
            <a:pPr algn="ctr" defTabSz="800100">
              <a:lnSpc>
                <a:spcPct val="90000"/>
              </a:lnSpc>
              <a:spcBef>
                <a:spcPct val="0"/>
              </a:spcBef>
              <a:spcAft>
                <a:spcPct val="35000"/>
              </a:spcAft>
            </a:pPr>
            <a:r>
              <a:rPr lang="en-US" altLang="zh-CN" dirty="0">
                <a:solidFill>
                  <a:prstClr val="white"/>
                </a:solidFill>
              </a:rPr>
              <a:t>Generalized Linear Models</a:t>
            </a:r>
            <a:endParaRPr lang="zh-CN" altLang="en-US" dirty="0">
              <a:solidFill>
                <a:prstClr val="white"/>
              </a:solidFill>
            </a:endParaRPr>
          </a:p>
        </p:txBody>
      </p:sp>
      <p:sp>
        <p:nvSpPr>
          <p:cNvPr id="9" name="Freeform 8"/>
          <p:cNvSpPr/>
          <p:nvPr/>
        </p:nvSpPr>
        <p:spPr>
          <a:xfrm>
            <a:off x="3922360" y="3906232"/>
            <a:ext cx="1584960" cy="1584960"/>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p:spPr>
        <p:style>
          <a:lnRef idx="0">
            <a:schemeClr val="lt1">
              <a:hueOff val="0"/>
              <a:satOff val="0"/>
              <a:lumOff val="0"/>
              <a:alphaOff val="0"/>
            </a:schemeClr>
          </a:lnRef>
          <a:fillRef idx="3">
            <a:schemeClr val="accent2">
              <a:hueOff val="-10805041"/>
              <a:satOff val="22223"/>
              <a:lumOff val="-1699"/>
              <a:alphaOff val="0"/>
            </a:schemeClr>
          </a:fillRef>
          <a:effectRef idx="2">
            <a:schemeClr val="accent2">
              <a:hueOff val="-10805041"/>
              <a:satOff val="22223"/>
              <a:lumOff val="-1699"/>
              <a:alphaOff val="0"/>
            </a:schemeClr>
          </a:effectRef>
          <a:fontRef idx="minor">
            <a:schemeClr val="lt1"/>
          </a:fontRef>
        </p:style>
        <p:txBody>
          <a:bodyPr spcFirstLastPara="0" vert="horz" wrap="square" lIns="145951" tIns="145951" rIns="145951" bIns="145951" numCol="1" spcCol="1270" anchor="ctr" anchorCtr="0">
            <a:noAutofit/>
          </a:bodyPr>
          <a:lstStyle/>
          <a:p>
            <a:pPr algn="ctr" defTabSz="800100">
              <a:lnSpc>
                <a:spcPct val="90000"/>
              </a:lnSpc>
              <a:spcBef>
                <a:spcPct val="0"/>
              </a:spcBef>
              <a:spcAft>
                <a:spcPct val="35000"/>
              </a:spcAft>
            </a:pPr>
            <a:r>
              <a:rPr lang="en-US" altLang="zh-CN" dirty="0">
                <a:solidFill>
                  <a:prstClr val="white"/>
                </a:solidFill>
              </a:rPr>
              <a:t>Multi-category </a:t>
            </a:r>
            <a:r>
              <a:rPr lang="en-US" altLang="zh-CN" dirty="0" err="1">
                <a:solidFill>
                  <a:prstClr val="white"/>
                </a:solidFill>
              </a:rPr>
              <a:t>Logit</a:t>
            </a:r>
            <a:r>
              <a:rPr lang="en-US" altLang="zh-CN" dirty="0">
                <a:solidFill>
                  <a:prstClr val="white"/>
                </a:solidFill>
              </a:rPr>
              <a:t> Models</a:t>
            </a:r>
            <a:endParaRPr lang="zh-CN" altLang="en-US" dirty="0">
              <a:solidFill>
                <a:prstClr val="white"/>
              </a:solidFill>
            </a:endParaRPr>
          </a:p>
        </p:txBody>
      </p:sp>
      <p:sp>
        <p:nvSpPr>
          <p:cNvPr id="10" name="Freeform 9"/>
          <p:cNvSpPr/>
          <p:nvPr/>
        </p:nvSpPr>
        <p:spPr>
          <a:xfrm>
            <a:off x="5629240" y="3906232"/>
            <a:ext cx="1584960" cy="1584960"/>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p:spPr>
        <p:style>
          <a:lnRef idx="0">
            <a:schemeClr val="lt1">
              <a:hueOff val="0"/>
              <a:satOff val="0"/>
              <a:lumOff val="0"/>
              <a:alphaOff val="0"/>
            </a:schemeClr>
          </a:lnRef>
          <a:fillRef idx="3">
            <a:schemeClr val="accent2">
              <a:hueOff val="-16207560"/>
              <a:satOff val="33334"/>
              <a:lumOff val="-2549"/>
              <a:alphaOff val="0"/>
            </a:schemeClr>
          </a:fillRef>
          <a:effectRef idx="2">
            <a:schemeClr val="accent2">
              <a:hueOff val="-16207560"/>
              <a:satOff val="33334"/>
              <a:lumOff val="-2549"/>
              <a:alphaOff val="0"/>
            </a:schemeClr>
          </a:effectRef>
          <a:fontRef idx="minor">
            <a:schemeClr val="lt1"/>
          </a:fontRef>
        </p:style>
        <p:txBody>
          <a:bodyPr spcFirstLastPara="0" vert="horz" wrap="square" lIns="157381" tIns="157381" rIns="157381" bIns="157381" numCol="1" spcCol="1270" anchor="ctr" anchorCtr="0">
            <a:noAutofit/>
          </a:bodyPr>
          <a:lstStyle/>
          <a:p>
            <a:pPr algn="ctr" defTabSz="933450">
              <a:lnSpc>
                <a:spcPct val="90000"/>
              </a:lnSpc>
              <a:spcBef>
                <a:spcPct val="0"/>
              </a:spcBef>
              <a:spcAft>
                <a:spcPct val="35000"/>
              </a:spcAft>
            </a:pPr>
            <a:r>
              <a:rPr lang="en-US" altLang="zh-CN" sz="2100" dirty="0">
                <a:solidFill>
                  <a:prstClr val="white"/>
                </a:solidFill>
              </a:rPr>
              <a:t>Logistic Regression</a:t>
            </a:r>
            <a:endParaRPr lang="zh-CN" altLang="en-US" sz="2100" dirty="0">
              <a:solidFill>
                <a:prstClr val="white"/>
              </a:solidFill>
            </a:endParaRPr>
          </a:p>
        </p:txBody>
      </p:sp>
    </p:spTree>
    <p:extLst>
      <p:ext uri="{BB962C8B-B14F-4D97-AF65-F5344CB8AC3E}">
        <p14:creationId xmlns:p14="http://schemas.microsoft.com/office/powerpoint/2010/main" val="42240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1" nodeType="clickEffect">
                                  <p:stCondLst>
                                    <p:cond delay="0"/>
                                  </p:stCondLst>
                                  <p:childTnLst>
                                    <p:animEffect transition="out" filter="fade">
                                      <p:cBhvr>
                                        <p:cTn id="34" dur="500" tmFilter="0, 0; .2, .5; .8, .5; 1, 0"/>
                                        <p:tgtEl>
                                          <p:spTgt spid="6"/>
                                        </p:tgtEl>
                                      </p:cBhvr>
                                    </p:animEffect>
                                    <p:animScale>
                                      <p:cBhvr>
                                        <p:cTn id="35" dur="250" autoRev="1" fill="hold"/>
                                        <p:tgtEl>
                                          <p:spTgt spid="6"/>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1" nodeType="clickEffect">
                                  <p:stCondLst>
                                    <p:cond delay="0"/>
                                  </p:stCondLst>
                                  <p:childTnLst>
                                    <p:animEffect transition="out" filter="fade">
                                      <p:cBhvr>
                                        <p:cTn id="39" dur="500" tmFilter="0, 0; .2, .5; .8, .5; 1, 0"/>
                                        <p:tgtEl>
                                          <p:spTgt spid="10"/>
                                        </p:tgtEl>
                                      </p:cBhvr>
                                    </p:animEffect>
                                    <p:animScale>
                                      <p:cBhvr>
                                        <p:cTn id="4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6" grpId="1" animBg="1"/>
      <p:bldP spid="7" grpId="0" animBg="1"/>
      <p:bldP spid="9" grpId="0" animBg="1"/>
      <p:bldP spid="10" grpId="0" animBg="1"/>
      <p:bldP spid="1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Useful Links</a:t>
            </a:r>
            <a:endParaRPr lang="zh-CN" altLang="en-US" dirty="0"/>
          </a:p>
        </p:txBody>
      </p:sp>
      <p:sp>
        <p:nvSpPr>
          <p:cNvPr id="3" name="内容占位符 2"/>
          <p:cNvSpPr>
            <a:spLocks noGrp="1"/>
          </p:cNvSpPr>
          <p:nvPr>
            <p:ph idx="1"/>
          </p:nvPr>
        </p:nvSpPr>
        <p:spPr>
          <a:xfrm>
            <a:off x="2423592" y="2204864"/>
            <a:ext cx="7467600" cy="4265840"/>
          </a:xfrm>
          <a:ln>
            <a:solidFill>
              <a:schemeClr val="bg1"/>
            </a:solidFill>
          </a:ln>
        </p:spPr>
        <p:txBody>
          <a:bodyPr>
            <a:normAutofit/>
          </a:bodyPr>
          <a:lstStyle/>
          <a:p>
            <a:pPr>
              <a:buFont typeface="Wingdings" panose="05000000000000000000" pitchFamily="2" charset="2"/>
              <a:buChar char="l"/>
            </a:pPr>
            <a:r>
              <a:rPr lang="en-US" altLang="zh-CN" dirty="0"/>
              <a:t>   </a:t>
            </a:r>
            <a:r>
              <a:rPr lang="en-US" altLang="zh-CN" dirty="0" err="1">
                <a:hlinkClick r:id="rId2"/>
              </a:rPr>
              <a:t>Zhenghui</a:t>
            </a:r>
            <a:r>
              <a:rPr lang="en-US" altLang="zh-CN" dirty="0">
                <a:hlinkClick r:id="rId2"/>
              </a:rPr>
              <a:t> Feng</a:t>
            </a:r>
            <a:endParaRPr lang="en-US" altLang="zh-CN" dirty="0"/>
          </a:p>
          <a:p>
            <a:pPr>
              <a:buFont typeface="Wingdings" panose="05000000000000000000" pitchFamily="2" charset="2"/>
              <a:buChar char="l"/>
            </a:pPr>
            <a:r>
              <a:rPr lang="en-US" altLang="zh-CN" dirty="0"/>
              <a:t>   l.xmu.edu.cn</a:t>
            </a:r>
          </a:p>
          <a:p>
            <a:pPr marL="0" indent="0">
              <a:buNone/>
            </a:pPr>
            <a:r>
              <a:rPr lang="en-US" altLang="zh-CN" dirty="0"/>
              <a:t>      </a:t>
            </a:r>
            <a:r>
              <a:rPr lang="en-US" altLang="zh-CN" u="sng" dirty="0">
                <a:hlinkClick r:id="rId3"/>
              </a:rPr>
              <a:t>http://l.xmu.edu.cn/</a:t>
            </a:r>
            <a:r>
              <a:rPr lang="en-US" altLang="zh-CN" dirty="0">
                <a:sym typeface="Wingdings" panose="05000000000000000000" pitchFamily="2" charset="2"/>
              </a:rPr>
              <a:t> http://l.xmu.edu.cn/</a:t>
            </a:r>
            <a:r>
              <a:rPr lang="zh-CN" altLang="en-US" dirty="0">
                <a:sym typeface="Wingdings" panose="05000000000000000000" pitchFamily="2" charset="2"/>
              </a:rPr>
              <a:t>经济学院 </a:t>
            </a:r>
            <a:r>
              <a:rPr lang="en-US" altLang="zh-CN" dirty="0">
                <a:sym typeface="Wingdings" panose="05000000000000000000" pitchFamily="2" charset="2"/>
              </a:rPr>
              <a:t>School of Economics 2020-2021 Categorical Data Analysis (</a:t>
            </a:r>
            <a:r>
              <a:rPr lang="zh-CN" altLang="en-US" dirty="0">
                <a:sym typeface="Wingdings" panose="05000000000000000000" pitchFamily="2" charset="2"/>
              </a:rPr>
              <a:t>属性数据分析</a:t>
            </a:r>
            <a:r>
              <a:rPr lang="en-US" altLang="zh-CN" dirty="0">
                <a:sym typeface="Wingdings" panose="05000000000000000000" pitchFamily="2" charset="2"/>
              </a:rPr>
              <a:t>) 2020-2021 Fall</a:t>
            </a:r>
          </a:p>
          <a:p>
            <a:pPr marL="0" indent="0">
              <a:buNone/>
            </a:pPr>
            <a:endParaRPr lang="en-US" altLang="zh-CN" dirty="0" smtClean="0">
              <a:hlinkClick r:id="rId4"/>
            </a:endParaRPr>
          </a:p>
          <a:p>
            <a:pPr marL="0" indent="0">
              <a:buNone/>
            </a:pPr>
            <a:endParaRPr lang="en-US" altLang="zh-CN" dirty="0" smtClean="0">
              <a:hlinkClick r:id="rId4"/>
            </a:endParaRPr>
          </a:p>
          <a:p>
            <a:r>
              <a:rPr lang="en-US" altLang="zh-CN" dirty="0" smtClean="0">
                <a:hlinkClick r:id="rId4"/>
              </a:rPr>
              <a:t>The </a:t>
            </a:r>
            <a:r>
              <a:rPr lang="en-US" altLang="zh-CN" dirty="0">
                <a:hlinkClick r:id="rId4"/>
              </a:rPr>
              <a:t>R Project for Statistical Computing</a:t>
            </a:r>
            <a:endParaRPr lang="en-US" altLang="zh-CN" dirty="0"/>
          </a:p>
          <a:p>
            <a:pPr marL="0" indent="0">
              <a:buNone/>
            </a:pPr>
            <a:endParaRPr lang="en-US" altLang="zh-CN" dirty="0"/>
          </a:p>
        </p:txBody>
      </p:sp>
      <p:sp>
        <p:nvSpPr>
          <p:cNvPr id="7" name="页脚占位符 6"/>
          <p:cNvSpPr>
            <a:spLocks noGrp="1"/>
          </p:cNvSpPr>
          <p:nvPr>
            <p:ph type="ftr" sz="quarter" idx="11"/>
          </p:nvPr>
        </p:nvSpPr>
        <p:spPr/>
        <p:txBody>
          <a:bodyPr/>
          <a:lstStyle/>
          <a:p>
            <a:r>
              <a:rPr lang="en-US" altLang="zh-CN"/>
              <a:t>Zhenghui Feng, SOE &amp; WISE, Xiamen U</a:t>
            </a:r>
            <a:endParaRPr lang="zh-CN" altLang="en-US"/>
          </a:p>
        </p:txBody>
      </p:sp>
    </p:spTree>
    <p:extLst>
      <p:ext uri="{BB962C8B-B14F-4D97-AF65-F5344CB8AC3E}">
        <p14:creationId xmlns:p14="http://schemas.microsoft.com/office/powerpoint/2010/main" val="2063849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047D432-83F5-41C9-B01A-3B7865BA3390}"/>
              </a:ext>
            </a:extLst>
          </p:cNvPr>
          <p:cNvSpPr>
            <a:spLocks noGrp="1"/>
          </p:cNvSpPr>
          <p:nvPr>
            <p:ph type="title"/>
          </p:nvPr>
        </p:nvSpPr>
        <p:spPr>
          <a:xfrm>
            <a:off x="932818" y="545709"/>
            <a:ext cx="7429499" cy="1478570"/>
          </a:xfrm>
        </p:spPr>
        <p:txBody>
          <a:bodyPr/>
          <a:lstStyle/>
          <a:p>
            <a:r>
              <a:rPr lang="en-US" altLang="zh-CN" dirty="0"/>
              <a:t>Reading List</a:t>
            </a:r>
            <a:endParaRPr lang="zh-CN" altLang="en-US" dirty="0"/>
          </a:p>
        </p:txBody>
      </p:sp>
      <p:sp>
        <p:nvSpPr>
          <p:cNvPr id="3" name="内容占位符 2">
            <a:extLst>
              <a:ext uri="{FF2B5EF4-FFF2-40B4-BE49-F238E27FC236}">
                <a16:creationId xmlns:a16="http://schemas.microsoft.com/office/drawing/2014/main" xmlns="" id="{535BEC31-9A83-49F9-B216-F61614547C20}"/>
              </a:ext>
            </a:extLst>
          </p:cNvPr>
          <p:cNvSpPr>
            <a:spLocks noGrp="1"/>
          </p:cNvSpPr>
          <p:nvPr>
            <p:ph idx="1"/>
          </p:nvPr>
        </p:nvSpPr>
        <p:spPr>
          <a:xfrm>
            <a:off x="1049826" y="2156500"/>
            <a:ext cx="9966311" cy="3490245"/>
          </a:xfrm>
        </p:spPr>
        <p:txBody>
          <a:bodyPr>
            <a:normAutofit/>
          </a:bodyPr>
          <a:lstStyle/>
          <a:p>
            <a:r>
              <a:rPr lang="en-US" altLang="zh-CN" dirty="0"/>
              <a:t>Darrell Huff (1991)</a:t>
            </a:r>
            <a:r>
              <a:rPr lang="en-US" altLang="zh-CN" dirty="0">
                <a:solidFill>
                  <a:srgbClr val="FF0000"/>
                </a:solidFill>
              </a:rPr>
              <a:t> </a:t>
            </a:r>
            <a:r>
              <a:rPr lang="en-US" altLang="zh-CN" i="1" dirty="0">
                <a:solidFill>
                  <a:srgbClr val="FF0000"/>
                </a:solidFill>
              </a:rPr>
              <a:t>How to Lie with Statistics</a:t>
            </a:r>
            <a:r>
              <a:rPr lang="zh-CN" altLang="en-US" i="1" dirty="0">
                <a:solidFill>
                  <a:srgbClr val="FF0000"/>
                </a:solidFill>
              </a:rPr>
              <a:t> </a:t>
            </a:r>
            <a:r>
              <a:rPr lang="en-US" altLang="zh-CN" dirty="0"/>
              <a:t>New Ed edition, ISBN 0-14-013629-0</a:t>
            </a:r>
          </a:p>
          <a:p>
            <a:r>
              <a:rPr lang="en-US" altLang="zh-CN" dirty="0"/>
              <a:t>Rao C R. (1997) </a:t>
            </a:r>
            <a:r>
              <a:rPr lang="en-US" altLang="zh-CN" i="1" dirty="0">
                <a:solidFill>
                  <a:srgbClr val="FF0000"/>
                </a:solidFill>
              </a:rPr>
              <a:t>Statistics and truth: putting chance to work</a:t>
            </a:r>
            <a:r>
              <a:rPr lang="en-US" altLang="zh-CN" dirty="0"/>
              <a:t> World Scientific.</a:t>
            </a:r>
          </a:p>
          <a:p>
            <a:r>
              <a:rPr lang="en-US" altLang="zh-CN" dirty="0" err="1"/>
              <a:t>Salsburg</a:t>
            </a:r>
            <a:r>
              <a:rPr lang="en-US" altLang="zh-CN" dirty="0"/>
              <a:t>, D. (2002) </a:t>
            </a:r>
            <a:r>
              <a:rPr lang="en-US" altLang="zh-CN" i="1" dirty="0">
                <a:solidFill>
                  <a:srgbClr val="FF0000"/>
                </a:solidFill>
              </a:rPr>
              <a:t>The Lady Tasting Tea: How Statistics Revolutionized Science in the Twentieth Century</a:t>
            </a:r>
            <a:r>
              <a:rPr lang="en-US" altLang="zh-CN" dirty="0"/>
              <a:t>, W.H. Freeman / Owl Book. ISBN 0-8050-7134-2</a:t>
            </a:r>
          </a:p>
          <a:p>
            <a:r>
              <a:rPr lang="en-US" altLang="zh-CN" dirty="0"/>
              <a:t>Reinhart A. (2015) </a:t>
            </a:r>
            <a:r>
              <a:rPr lang="en-US" altLang="zh-CN" i="1" dirty="0">
                <a:solidFill>
                  <a:srgbClr val="FF0000"/>
                </a:solidFill>
              </a:rPr>
              <a:t>Statistics done wrong: The woefully complete guide</a:t>
            </a:r>
            <a:r>
              <a:rPr lang="en-US" altLang="zh-CN" dirty="0">
                <a:solidFill>
                  <a:srgbClr val="FF0000"/>
                </a:solidFill>
              </a:rPr>
              <a:t> </a:t>
            </a:r>
            <a:r>
              <a:rPr lang="en-US" altLang="zh-CN" dirty="0"/>
              <a:t>No Starch Press.</a:t>
            </a:r>
          </a:p>
          <a:p>
            <a:r>
              <a:rPr lang="en-US" altLang="zh-CN" dirty="0"/>
              <a:t>Moore S. and </a:t>
            </a:r>
            <a:r>
              <a:rPr lang="en-US" altLang="zh-CN" dirty="0" err="1"/>
              <a:t>Notz</a:t>
            </a:r>
            <a:r>
              <a:rPr lang="en-US" altLang="zh-CN" dirty="0"/>
              <a:t> W. (2017) </a:t>
            </a:r>
            <a:r>
              <a:rPr lang="en-US" altLang="zh-CN" dirty="0">
                <a:solidFill>
                  <a:srgbClr val="FF0000"/>
                </a:solidFill>
              </a:rPr>
              <a:t>Statistics: Concepts and Controversies </a:t>
            </a:r>
            <a:r>
              <a:rPr lang="en-US" altLang="zh-CN" dirty="0"/>
              <a:t>9th Edition.</a:t>
            </a:r>
            <a:endParaRPr lang="zh-CN" altLang="en-US" dirty="0"/>
          </a:p>
        </p:txBody>
      </p:sp>
      <p:sp>
        <p:nvSpPr>
          <p:cNvPr id="7" name="页脚占位符 6">
            <a:extLst>
              <a:ext uri="{FF2B5EF4-FFF2-40B4-BE49-F238E27FC236}">
                <a16:creationId xmlns:a16="http://schemas.microsoft.com/office/drawing/2014/main" xmlns="" id="{27C737FF-C9AE-4525-8BC8-8DF494F56C3F}"/>
              </a:ext>
            </a:extLst>
          </p:cNvPr>
          <p:cNvSpPr>
            <a:spLocks noGrp="1"/>
          </p:cNvSpPr>
          <p:nvPr>
            <p:ph type="ftr" sz="quarter" idx="11"/>
          </p:nvPr>
        </p:nvSpPr>
        <p:spPr>
          <a:xfrm>
            <a:off x="5951984" y="6492876"/>
            <a:ext cx="4679482" cy="365125"/>
          </a:xfrm>
        </p:spPr>
        <p:txBody>
          <a:bodyPr/>
          <a:lstStyle/>
          <a:p>
            <a:r>
              <a:rPr lang="en-US" altLang="zh-CN" dirty="0" err="1"/>
              <a:t>Zhenghui</a:t>
            </a:r>
            <a:r>
              <a:rPr lang="en-US" altLang="zh-CN" dirty="0"/>
              <a:t> Feng, SOE and WISE, Xiamen U</a:t>
            </a:r>
            <a:endParaRPr lang="zh-CN" altLang="en-US" dirty="0"/>
          </a:p>
        </p:txBody>
      </p:sp>
    </p:spTree>
    <p:extLst>
      <p:ext uri="{BB962C8B-B14F-4D97-AF65-F5344CB8AC3E}">
        <p14:creationId xmlns:p14="http://schemas.microsoft.com/office/powerpoint/2010/main" val="2017272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0057" y="928559"/>
            <a:ext cx="3908488" cy="708865"/>
          </a:xfrm>
        </p:spPr>
        <p:txBody>
          <a:bodyPr>
            <a:normAutofit/>
          </a:bodyPr>
          <a:lstStyle/>
          <a:p>
            <a:r>
              <a:rPr lang="en-US" altLang="zh-CN" sz="3200" b="1" dirty="0">
                <a:latin typeface="Arial Unicode MS" panose="020B0604020202020204" pitchFamily="34" charset="-122"/>
                <a:ea typeface="Arial Unicode MS" panose="020B0604020202020204" pitchFamily="34" charset="-122"/>
                <a:cs typeface="Arial Unicode MS" panose="020B0604020202020204" pitchFamily="34" charset="-122"/>
                <a:hlinkClick r:id="rId3" action="ppaction://hlinkfile"/>
              </a:rPr>
              <a:t>History of CDA</a:t>
            </a:r>
            <a:endParaRPr lang="zh-CN" altLang="en-US" sz="32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页脚占位符 6"/>
          <p:cNvSpPr>
            <a:spLocks noGrp="1"/>
          </p:cNvSpPr>
          <p:nvPr>
            <p:ph type="ftr" sz="quarter" idx="11"/>
          </p:nvPr>
        </p:nvSpPr>
        <p:spPr>
          <a:xfrm>
            <a:off x="5156200" y="6611064"/>
            <a:ext cx="4426094" cy="274320"/>
          </a:xfrm>
        </p:spPr>
        <p:txBody>
          <a:bodyPr/>
          <a:lstStyle/>
          <a:p>
            <a:r>
              <a:rPr lang="en-US" altLang="zh-CN" dirty="0" err="1"/>
              <a:t>Zhenghui</a:t>
            </a:r>
            <a:r>
              <a:rPr lang="en-US" altLang="zh-CN" dirty="0"/>
              <a:t> Feng, SOE &amp; WISE, Xiamen U</a:t>
            </a:r>
            <a:endParaRPr lang="zh-CN" altLang="en-US" dirty="0"/>
          </a:p>
        </p:txBody>
      </p:sp>
      <p:sp>
        <p:nvSpPr>
          <p:cNvPr id="12" name="任意多边形 11"/>
          <p:cNvSpPr/>
          <p:nvPr/>
        </p:nvSpPr>
        <p:spPr>
          <a:xfrm>
            <a:off x="3058104" y="1628313"/>
            <a:ext cx="1380594" cy="734399"/>
          </a:xfrm>
          <a:custGeom>
            <a:avLst/>
            <a:gdLst>
              <a:gd name="connsiteX0" fmla="*/ 0 w 1380594"/>
              <a:gd name="connsiteY0" fmla="*/ 73440 h 734399"/>
              <a:gd name="connsiteX1" fmla="*/ 73440 w 1380594"/>
              <a:gd name="connsiteY1" fmla="*/ 0 h 734399"/>
              <a:gd name="connsiteX2" fmla="*/ 1307154 w 1380594"/>
              <a:gd name="connsiteY2" fmla="*/ 0 h 734399"/>
              <a:gd name="connsiteX3" fmla="*/ 1380594 w 1380594"/>
              <a:gd name="connsiteY3" fmla="*/ 73440 h 734399"/>
              <a:gd name="connsiteX4" fmla="*/ 1380594 w 1380594"/>
              <a:gd name="connsiteY4" fmla="*/ 660959 h 734399"/>
              <a:gd name="connsiteX5" fmla="*/ 1307154 w 1380594"/>
              <a:gd name="connsiteY5" fmla="*/ 734399 h 734399"/>
              <a:gd name="connsiteX6" fmla="*/ 73440 w 1380594"/>
              <a:gd name="connsiteY6" fmla="*/ 734399 h 734399"/>
              <a:gd name="connsiteX7" fmla="*/ 0 w 1380594"/>
              <a:gd name="connsiteY7" fmla="*/ 660959 h 734399"/>
              <a:gd name="connsiteX8" fmla="*/ 0 w 1380594"/>
              <a:gd name="connsiteY8" fmla="*/ 73440 h 7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594" h="734399">
                <a:moveTo>
                  <a:pt x="0" y="73440"/>
                </a:moveTo>
                <a:cubicBezTo>
                  <a:pt x="0" y="32880"/>
                  <a:pt x="32880" y="0"/>
                  <a:pt x="73440" y="0"/>
                </a:cubicBezTo>
                <a:lnTo>
                  <a:pt x="1307154" y="0"/>
                </a:lnTo>
                <a:cubicBezTo>
                  <a:pt x="1347714" y="0"/>
                  <a:pt x="1380594" y="32880"/>
                  <a:pt x="1380594" y="73440"/>
                </a:cubicBezTo>
                <a:lnTo>
                  <a:pt x="1380594" y="660959"/>
                </a:lnTo>
                <a:cubicBezTo>
                  <a:pt x="1380594" y="701519"/>
                  <a:pt x="1347714" y="734399"/>
                  <a:pt x="1307154" y="734399"/>
                </a:cubicBezTo>
                <a:lnTo>
                  <a:pt x="73440" y="734399"/>
                </a:lnTo>
                <a:cubicBezTo>
                  <a:pt x="32880" y="734399"/>
                  <a:pt x="0" y="701519"/>
                  <a:pt x="0" y="660959"/>
                </a:cubicBezTo>
                <a:lnTo>
                  <a:pt x="0" y="7344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20904" tIns="120904" rIns="120904" bIns="309569" numCol="1" spcCol="1270" anchor="t" anchorCtr="0">
            <a:noAutofit/>
          </a:bodyPr>
          <a:lstStyle/>
          <a:p>
            <a:pPr defTabSz="755650">
              <a:lnSpc>
                <a:spcPct val="90000"/>
              </a:lnSpc>
              <a:spcBef>
                <a:spcPct val="0"/>
              </a:spcBef>
              <a:spcAft>
                <a:spcPct val="3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1900</a:t>
            </a:r>
            <a:endParaRPr lang="zh-CN" altLang="en-US" sz="17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任意多边形 12"/>
          <p:cNvSpPr/>
          <p:nvPr/>
        </p:nvSpPr>
        <p:spPr>
          <a:xfrm>
            <a:off x="3212013" y="2067522"/>
            <a:ext cx="1628888" cy="1079720"/>
          </a:xfrm>
          <a:custGeom>
            <a:avLst/>
            <a:gdLst>
              <a:gd name="connsiteX0" fmla="*/ 0 w 1268200"/>
              <a:gd name="connsiteY0" fmla="*/ 66253 h 662526"/>
              <a:gd name="connsiteX1" fmla="*/ 66253 w 1268200"/>
              <a:gd name="connsiteY1" fmla="*/ 0 h 662526"/>
              <a:gd name="connsiteX2" fmla="*/ 1201947 w 1268200"/>
              <a:gd name="connsiteY2" fmla="*/ 0 h 662526"/>
              <a:gd name="connsiteX3" fmla="*/ 1268200 w 1268200"/>
              <a:gd name="connsiteY3" fmla="*/ 66253 h 662526"/>
              <a:gd name="connsiteX4" fmla="*/ 1268200 w 1268200"/>
              <a:gd name="connsiteY4" fmla="*/ 596273 h 662526"/>
              <a:gd name="connsiteX5" fmla="*/ 1201947 w 1268200"/>
              <a:gd name="connsiteY5" fmla="*/ 662526 h 662526"/>
              <a:gd name="connsiteX6" fmla="*/ 66253 w 1268200"/>
              <a:gd name="connsiteY6" fmla="*/ 662526 h 662526"/>
              <a:gd name="connsiteX7" fmla="*/ 0 w 1268200"/>
              <a:gd name="connsiteY7" fmla="*/ 596273 h 662526"/>
              <a:gd name="connsiteX8" fmla="*/ 0 w 1268200"/>
              <a:gd name="connsiteY8" fmla="*/ 66253 h 66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200" h="662526">
                <a:moveTo>
                  <a:pt x="0" y="66253"/>
                </a:moveTo>
                <a:cubicBezTo>
                  <a:pt x="0" y="29662"/>
                  <a:pt x="29662" y="0"/>
                  <a:pt x="66253" y="0"/>
                </a:cubicBezTo>
                <a:lnTo>
                  <a:pt x="1201947" y="0"/>
                </a:lnTo>
                <a:cubicBezTo>
                  <a:pt x="1238538" y="0"/>
                  <a:pt x="1268200" y="29662"/>
                  <a:pt x="1268200" y="66253"/>
                </a:cubicBezTo>
                <a:lnTo>
                  <a:pt x="1268200" y="596273"/>
                </a:lnTo>
                <a:cubicBezTo>
                  <a:pt x="1268200" y="632864"/>
                  <a:pt x="1238538" y="662526"/>
                  <a:pt x="1201947" y="662526"/>
                </a:cubicBezTo>
                <a:lnTo>
                  <a:pt x="66253" y="662526"/>
                </a:lnTo>
                <a:cubicBezTo>
                  <a:pt x="29662" y="662526"/>
                  <a:pt x="0" y="632864"/>
                  <a:pt x="0" y="596273"/>
                </a:cubicBezTo>
                <a:lnTo>
                  <a:pt x="0" y="66253"/>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0309" tIns="140309" rIns="140309" bIns="140309" numCol="1" spcCol="1270" anchor="t" anchorCtr="0">
            <a:noAutofit/>
          </a:bodyPr>
          <a:lstStyle/>
          <a:p>
            <a:pPr marL="171450" lvl="1" indent="-171450" defTabSz="755650">
              <a:lnSpc>
                <a:spcPct val="90000"/>
              </a:lnSpc>
              <a:spcBef>
                <a:spcPct val="0"/>
              </a:spcBef>
              <a:spcAft>
                <a:spcPct val="15000"/>
              </a:spcAft>
              <a:buChar char="••"/>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Pearson</a:t>
            </a:r>
          </a:p>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Chi-square</a:t>
            </a:r>
          </a:p>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Contingency</a:t>
            </a:r>
          </a:p>
          <a:p>
            <a:pPr marL="0" lvl="1" defTabSz="755650">
              <a:lnSpc>
                <a:spcPct val="90000"/>
              </a:lnSpc>
              <a:spcBef>
                <a:spcPct val="0"/>
              </a:spcBef>
              <a:spcAft>
                <a:spcPct val="15000"/>
              </a:spcAft>
            </a:pPr>
            <a:endPar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4" name="任意多边形 13"/>
          <p:cNvSpPr/>
          <p:nvPr/>
        </p:nvSpPr>
        <p:spPr>
          <a:xfrm rot="21586303">
            <a:off x="4633941" y="1696895"/>
            <a:ext cx="413920" cy="343728"/>
          </a:xfrm>
          <a:custGeom>
            <a:avLst/>
            <a:gdLst>
              <a:gd name="connsiteX0" fmla="*/ 0 w 413920"/>
              <a:gd name="connsiteY0" fmla="*/ 68746 h 343728"/>
              <a:gd name="connsiteX1" fmla="*/ 242056 w 413920"/>
              <a:gd name="connsiteY1" fmla="*/ 68746 h 343728"/>
              <a:gd name="connsiteX2" fmla="*/ 242056 w 413920"/>
              <a:gd name="connsiteY2" fmla="*/ 0 h 343728"/>
              <a:gd name="connsiteX3" fmla="*/ 413920 w 413920"/>
              <a:gd name="connsiteY3" fmla="*/ 171864 h 343728"/>
              <a:gd name="connsiteX4" fmla="*/ 242056 w 413920"/>
              <a:gd name="connsiteY4" fmla="*/ 343728 h 343728"/>
              <a:gd name="connsiteX5" fmla="*/ 242056 w 413920"/>
              <a:gd name="connsiteY5" fmla="*/ 274982 h 343728"/>
              <a:gd name="connsiteX6" fmla="*/ 0 w 413920"/>
              <a:gd name="connsiteY6" fmla="*/ 274982 h 343728"/>
              <a:gd name="connsiteX7" fmla="*/ 0 w 413920"/>
              <a:gd name="connsiteY7" fmla="*/ 68746 h 34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20" h="343728">
                <a:moveTo>
                  <a:pt x="0" y="68746"/>
                </a:moveTo>
                <a:lnTo>
                  <a:pt x="242056" y="68746"/>
                </a:lnTo>
                <a:lnTo>
                  <a:pt x="242056" y="0"/>
                </a:lnTo>
                <a:lnTo>
                  <a:pt x="413920" y="171864"/>
                </a:lnTo>
                <a:lnTo>
                  <a:pt x="242056" y="343728"/>
                </a:lnTo>
                <a:lnTo>
                  <a:pt x="242056" y="274982"/>
                </a:lnTo>
                <a:lnTo>
                  <a:pt x="0" y="274982"/>
                </a:lnTo>
                <a:lnTo>
                  <a:pt x="0" y="68746"/>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 tIns="68745" rIns="103118" bIns="68746" numCol="1" spcCol="1270" anchor="ctr" anchorCtr="0">
            <a:noAutofit/>
          </a:bodyPr>
          <a:lstStyle/>
          <a:p>
            <a:pPr algn="ctr" defTabSz="622300">
              <a:lnSpc>
                <a:spcPct val="90000"/>
              </a:lnSpc>
              <a:spcBef>
                <a:spcPct val="0"/>
              </a:spcBef>
              <a:spcAft>
                <a:spcPct val="35000"/>
              </a:spcAft>
            </a:pPr>
            <a:endParaRPr lang="zh-CN" altLang="en-US" sz="14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任意多边形 14"/>
          <p:cNvSpPr/>
          <p:nvPr/>
        </p:nvSpPr>
        <p:spPr>
          <a:xfrm>
            <a:off x="5219674" y="1619701"/>
            <a:ext cx="1380594" cy="734399"/>
          </a:xfrm>
          <a:custGeom>
            <a:avLst/>
            <a:gdLst>
              <a:gd name="connsiteX0" fmla="*/ 0 w 1380594"/>
              <a:gd name="connsiteY0" fmla="*/ 73440 h 734399"/>
              <a:gd name="connsiteX1" fmla="*/ 73440 w 1380594"/>
              <a:gd name="connsiteY1" fmla="*/ 0 h 734399"/>
              <a:gd name="connsiteX2" fmla="*/ 1307154 w 1380594"/>
              <a:gd name="connsiteY2" fmla="*/ 0 h 734399"/>
              <a:gd name="connsiteX3" fmla="*/ 1380594 w 1380594"/>
              <a:gd name="connsiteY3" fmla="*/ 73440 h 734399"/>
              <a:gd name="connsiteX4" fmla="*/ 1380594 w 1380594"/>
              <a:gd name="connsiteY4" fmla="*/ 660959 h 734399"/>
              <a:gd name="connsiteX5" fmla="*/ 1307154 w 1380594"/>
              <a:gd name="connsiteY5" fmla="*/ 734399 h 734399"/>
              <a:gd name="connsiteX6" fmla="*/ 73440 w 1380594"/>
              <a:gd name="connsiteY6" fmla="*/ 734399 h 734399"/>
              <a:gd name="connsiteX7" fmla="*/ 0 w 1380594"/>
              <a:gd name="connsiteY7" fmla="*/ 660959 h 734399"/>
              <a:gd name="connsiteX8" fmla="*/ 0 w 1380594"/>
              <a:gd name="connsiteY8" fmla="*/ 73440 h 7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594" h="734399">
                <a:moveTo>
                  <a:pt x="0" y="73440"/>
                </a:moveTo>
                <a:cubicBezTo>
                  <a:pt x="0" y="32880"/>
                  <a:pt x="32880" y="0"/>
                  <a:pt x="73440" y="0"/>
                </a:cubicBezTo>
                <a:lnTo>
                  <a:pt x="1307154" y="0"/>
                </a:lnTo>
                <a:cubicBezTo>
                  <a:pt x="1347714" y="0"/>
                  <a:pt x="1380594" y="32880"/>
                  <a:pt x="1380594" y="73440"/>
                </a:cubicBezTo>
                <a:lnTo>
                  <a:pt x="1380594" y="660959"/>
                </a:lnTo>
                <a:cubicBezTo>
                  <a:pt x="1380594" y="701519"/>
                  <a:pt x="1347714" y="734399"/>
                  <a:pt x="1307154" y="734399"/>
                </a:cubicBezTo>
                <a:lnTo>
                  <a:pt x="73440" y="734399"/>
                </a:lnTo>
                <a:cubicBezTo>
                  <a:pt x="32880" y="734399"/>
                  <a:pt x="0" y="701519"/>
                  <a:pt x="0" y="660959"/>
                </a:cubicBezTo>
                <a:lnTo>
                  <a:pt x="0" y="73440"/>
                </a:lnTo>
                <a:close/>
              </a:path>
            </a:pathLst>
          </a:custGeom>
        </p:spPr>
        <p:style>
          <a:lnRef idx="2">
            <a:schemeClr val="lt1">
              <a:hueOff val="0"/>
              <a:satOff val="0"/>
              <a:lumOff val="0"/>
              <a:alphaOff val="0"/>
            </a:schemeClr>
          </a:lnRef>
          <a:fillRef idx="1">
            <a:schemeClr val="accent2">
              <a:hueOff val="-6317677"/>
              <a:satOff val="10648"/>
              <a:lumOff val="-13040"/>
              <a:alphaOff val="0"/>
            </a:schemeClr>
          </a:fillRef>
          <a:effectRef idx="0">
            <a:schemeClr val="accent2">
              <a:hueOff val="-6317677"/>
              <a:satOff val="10648"/>
              <a:lumOff val="-13040"/>
              <a:alphaOff val="0"/>
            </a:schemeClr>
          </a:effectRef>
          <a:fontRef idx="minor">
            <a:schemeClr val="lt1"/>
          </a:fontRef>
        </p:style>
        <p:txBody>
          <a:bodyPr spcFirstLastPara="0" vert="horz" wrap="square" lIns="120904" tIns="120904" rIns="120904" bIns="309569" numCol="1" spcCol="1270" anchor="t" anchorCtr="0">
            <a:noAutofit/>
          </a:bodyPr>
          <a:lstStyle/>
          <a:p>
            <a:pPr defTabSz="755650">
              <a:lnSpc>
                <a:spcPct val="90000"/>
              </a:lnSpc>
              <a:spcBef>
                <a:spcPct val="0"/>
              </a:spcBef>
              <a:spcAft>
                <a:spcPct val="3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1900-1912</a:t>
            </a:r>
            <a:endParaRPr lang="zh-CN" altLang="en-US" sz="17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 name="任意多边形 15"/>
          <p:cNvSpPr/>
          <p:nvPr/>
        </p:nvSpPr>
        <p:spPr>
          <a:xfrm>
            <a:off x="5375921" y="2086014"/>
            <a:ext cx="1429530" cy="696974"/>
          </a:xfrm>
          <a:custGeom>
            <a:avLst/>
            <a:gdLst>
              <a:gd name="connsiteX0" fmla="*/ 0 w 1225415"/>
              <a:gd name="connsiteY0" fmla="*/ 69697 h 696974"/>
              <a:gd name="connsiteX1" fmla="*/ 69697 w 1225415"/>
              <a:gd name="connsiteY1" fmla="*/ 0 h 696974"/>
              <a:gd name="connsiteX2" fmla="*/ 1155718 w 1225415"/>
              <a:gd name="connsiteY2" fmla="*/ 0 h 696974"/>
              <a:gd name="connsiteX3" fmla="*/ 1225415 w 1225415"/>
              <a:gd name="connsiteY3" fmla="*/ 69697 h 696974"/>
              <a:gd name="connsiteX4" fmla="*/ 1225415 w 1225415"/>
              <a:gd name="connsiteY4" fmla="*/ 627277 h 696974"/>
              <a:gd name="connsiteX5" fmla="*/ 1155718 w 1225415"/>
              <a:gd name="connsiteY5" fmla="*/ 696974 h 696974"/>
              <a:gd name="connsiteX6" fmla="*/ 69697 w 1225415"/>
              <a:gd name="connsiteY6" fmla="*/ 696974 h 696974"/>
              <a:gd name="connsiteX7" fmla="*/ 0 w 1225415"/>
              <a:gd name="connsiteY7" fmla="*/ 627277 h 696974"/>
              <a:gd name="connsiteX8" fmla="*/ 0 w 1225415"/>
              <a:gd name="connsiteY8" fmla="*/ 69697 h 69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5415" h="696974">
                <a:moveTo>
                  <a:pt x="0" y="69697"/>
                </a:moveTo>
                <a:cubicBezTo>
                  <a:pt x="0" y="31204"/>
                  <a:pt x="31204" y="0"/>
                  <a:pt x="69697" y="0"/>
                </a:cubicBezTo>
                <a:lnTo>
                  <a:pt x="1155718" y="0"/>
                </a:lnTo>
                <a:cubicBezTo>
                  <a:pt x="1194211" y="0"/>
                  <a:pt x="1225415" y="31204"/>
                  <a:pt x="1225415" y="69697"/>
                </a:cubicBezTo>
                <a:lnTo>
                  <a:pt x="1225415" y="627277"/>
                </a:lnTo>
                <a:cubicBezTo>
                  <a:pt x="1225415" y="665770"/>
                  <a:pt x="1194211" y="696974"/>
                  <a:pt x="1155718" y="696974"/>
                </a:cubicBezTo>
                <a:lnTo>
                  <a:pt x="69697" y="696974"/>
                </a:lnTo>
                <a:cubicBezTo>
                  <a:pt x="31204" y="696974"/>
                  <a:pt x="0" y="665770"/>
                  <a:pt x="0" y="627277"/>
                </a:cubicBezTo>
                <a:lnTo>
                  <a:pt x="0" y="69697"/>
                </a:lnTo>
                <a:close/>
              </a:path>
            </a:pathLst>
          </a:custGeom>
        </p:spPr>
        <p:style>
          <a:lnRef idx="2">
            <a:schemeClr val="accent2">
              <a:hueOff val="-6317677"/>
              <a:satOff val="10648"/>
              <a:lumOff val="-1304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1318" tIns="141318" rIns="141318" bIns="141318" numCol="1" spcCol="1270" anchor="t" anchorCtr="0">
            <a:noAutofit/>
          </a:bodyPr>
          <a:lstStyle/>
          <a:p>
            <a:pPr marL="171450" lvl="1" indent="-171450" defTabSz="755650">
              <a:lnSpc>
                <a:spcPct val="90000"/>
              </a:lnSpc>
              <a:spcBef>
                <a:spcPct val="0"/>
              </a:spcBef>
              <a:spcAft>
                <a:spcPct val="15000"/>
              </a:spcAft>
              <a:buChar char="••"/>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Yule</a:t>
            </a:r>
          </a:p>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Odds ratio</a:t>
            </a:r>
            <a:endParaRPr lang="zh-CN" altLang="en-US" sz="17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7" name="任意多边形 16"/>
          <p:cNvSpPr/>
          <p:nvPr/>
        </p:nvSpPr>
        <p:spPr>
          <a:xfrm rot="39537">
            <a:off x="6790151" y="1705074"/>
            <a:ext cx="402605" cy="343728"/>
          </a:xfrm>
          <a:custGeom>
            <a:avLst/>
            <a:gdLst>
              <a:gd name="connsiteX0" fmla="*/ 0 w 402605"/>
              <a:gd name="connsiteY0" fmla="*/ 68746 h 343728"/>
              <a:gd name="connsiteX1" fmla="*/ 230741 w 402605"/>
              <a:gd name="connsiteY1" fmla="*/ 68746 h 343728"/>
              <a:gd name="connsiteX2" fmla="*/ 230741 w 402605"/>
              <a:gd name="connsiteY2" fmla="*/ 0 h 343728"/>
              <a:gd name="connsiteX3" fmla="*/ 402605 w 402605"/>
              <a:gd name="connsiteY3" fmla="*/ 171864 h 343728"/>
              <a:gd name="connsiteX4" fmla="*/ 230741 w 402605"/>
              <a:gd name="connsiteY4" fmla="*/ 343728 h 343728"/>
              <a:gd name="connsiteX5" fmla="*/ 230741 w 402605"/>
              <a:gd name="connsiteY5" fmla="*/ 274982 h 343728"/>
              <a:gd name="connsiteX6" fmla="*/ 0 w 402605"/>
              <a:gd name="connsiteY6" fmla="*/ 274982 h 343728"/>
              <a:gd name="connsiteX7" fmla="*/ 0 w 402605"/>
              <a:gd name="connsiteY7" fmla="*/ 68746 h 34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605" h="343728">
                <a:moveTo>
                  <a:pt x="0" y="68746"/>
                </a:moveTo>
                <a:lnTo>
                  <a:pt x="230741" y="68746"/>
                </a:lnTo>
                <a:lnTo>
                  <a:pt x="230741" y="0"/>
                </a:lnTo>
                <a:lnTo>
                  <a:pt x="402605" y="171864"/>
                </a:lnTo>
                <a:lnTo>
                  <a:pt x="230741" y="343728"/>
                </a:lnTo>
                <a:lnTo>
                  <a:pt x="230741" y="274982"/>
                </a:lnTo>
                <a:lnTo>
                  <a:pt x="0" y="274982"/>
                </a:lnTo>
                <a:lnTo>
                  <a:pt x="0" y="68746"/>
                </a:lnTo>
                <a:close/>
              </a:path>
            </a:pathLst>
          </a:custGeom>
        </p:spPr>
        <p:style>
          <a:lnRef idx="0">
            <a:schemeClr val="lt1">
              <a:hueOff val="0"/>
              <a:satOff val="0"/>
              <a:lumOff val="0"/>
              <a:alphaOff val="0"/>
            </a:schemeClr>
          </a:lnRef>
          <a:fillRef idx="1">
            <a:schemeClr val="accent2">
              <a:hueOff val="-12635355"/>
              <a:satOff val="21297"/>
              <a:lumOff val="-26079"/>
              <a:alphaOff val="0"/>
            </a:schemeClr>
          </a:fillRef>
          <a:effectRef idx="0">
            <a:schemeClr val="accent2">
              <a:hueOff val="-12635355"/>
              <a:satOff val="21297"/>
              <a:lumOff val="-26079"/>
              <a:alphaOff val="0"/>
            </a:schemeClr>
          </a:effectRef>
          <a:fontRef idx="minor">
            <a:schemeClr val="lt1"/>
          </a:fontRef>
        </p:style>
        <p:txBody>
          <a:bodyPr spcFirstLastPara="0" vert="horz" wrap="square" lIns="-1" tIns="68745" rIns="103118" bIns="68746" numCol="1" spcCol="1270" anchor="ctr" anchorCtr="0">
            <a:noAutofit/>
          </a:bodyPr>
          <a:lstStyle/>
          <a:p>
            <a:pPr algn="ctr" defTabSz="622300">
              <a:lnSpc>
                <a:spcPct val="90000"/>
              </a:lnSpc>
              <a:spcBef>
                <a:spcPct val="0"/>
              </a:spcBef>
              <a:spcAft>
                <a:spcPct val="35000"/>
              </a:spcAft>
            </a:pPr>
            <a:endParaRPr lang="zh-CN" altLang="en-US" sz="14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任意多边形 17"/>
          <p:cNvSpPr/>
          <p:nvPr/>
        </p:nvSpPr>
        <p:spPr>
          <a:xfrm>
            <a:off x="7359851" y="1644315"/>
            <a:ext cx="1380594" cy="734399"/>
          </a:xfrm>
          <a:custGeom>
            <a:avLst/>
            <a:gdLst>
              <a:gd name="connsiteX0" fmla="*/ 0 w 1380594"/>
              <a:gd name="connsiteY0" fmla="*/ 73440 h 734399"/>
              <a:gd name="connsiteX1" fmla="*/ 73440 w 1380594"/>
              <a:gd name="connsiteY1" fmla="*/ 0 h 734399"/>
              <a:gd name="connsiteX2" fmla="*/ 1307154 w 1380594"/>
              <a:gd name="connsiteY2" fmla="*/ 0 h 734399"/>
              <a:gd name="connsiteX3" fmla="*/ 1380594 w 1380594"/>
              <a:gd name="connsiteY3" fmla="*/ 73440 h 734399"/>
              <a:gd name="connsiteX4" fmla="*/ 1380594 w 1380594"/>
              <a:gd name="connsiteY4" fmla="*/ 660959 h 734399"/>
              <a:gd name="connsiteX5" fmla="*/ 1307154 w 1380594"/>
              <a:gd name="connsiteY5" fmla="*/ 734399 h 734399"/>
              <a:gd name="connsiteX6" fmla="*/ 73440 w 1380594"/>
              <a:gd name="connsiteY6" fmla="*/ 734399 h 734399"/>
              <a:gd name="connsiteX7" fmla="*/ 0 w 1380594"/>
              <a:gd name="connsiteY7" fmla="*/ 660959 h 734399"/>
              <a:gd name="connsiteX8" fmla="*/ 0 w 1380594"/>
              <a:gd name="connsiteY8" fmla="*/ 73440 h 73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594" h="734399">
                <a:moveTo>
                  <a:pt x="0" y="73440"/>
                </a:moveTo>
                <a:cubicBezTo>
                  <a:pt x="0" y="32880"/>
                  <a:pt x="32880" y="0"/>
                  <a:pt x="73440" y="0"/>
                </a:cubicBezTo>
                <a:lnTo>
                  <a:pt x="1307154" y="0"/>
                </a:lnTo>
                <a:cubicBezTo>
                  <a:pt x="1347714" y="0"/>
                  <a:pt x="1380594" y="32880"/>
                  <a:pt x="1380594" y="73440"/>
                </a:cubicBezTo>
                <a:lnTo>
                  <a:pt x="1380594" y="660959"/>
                </a:lnTo>
                <a:cubicBezTo>
                  <a:pt x="1380594" y="701519"/>
                  <a:pt x="1347714" y="734399"/>
                  <a:pt x="1307154" y="734399"/>
                </a:cubicBezTo>
                <a:lnTo>
                  <a:pt x="73440" y="734399"/>
                </a:lnTo>
                <a:cubicBezTo>
                  <a:pt x="32880" y="734399"/>
                  <a:pt x="0" y="701519"/>
                  <a:pt x="0" y="660959"/>
                </a:cubicBezTo>
                <a:lnTo>
                  <a:pt x="0" y="73440"/>
                </a:lnTo>
                <a:close/>
              </a:path>
            </a:pathLst>
          </a:custGeom>
        </p:spPr>
        <p:style>
          <a:lnRef idx="2">
            <a:schemeClr val="lt1">
              <a:hueOff val="0"/>
              <a:satOff val="0"/>
              <a:lumOff val="0"/>
              <a:alphaOff val="0"/>
            </a:schemeClr>
          </a:lnRef>
          <a:fillRef idx="1">
            <a:schemeClr val="accent2">
              <a:hueOff val="-12635355"/>
              <a:satOff val="21297"/>
              <a:lumOff val="-26079"/>
              <a:alphaOff val="0"/>
            </a:schemeClr>
          </a:fillRef>
          <a:effectRef idx="0">
            <a:schemeClr val="accent2">
              <a:hueOff val="-12635355"/>
              <a:satOff val="21297"/>
              <a:lumOff val="-26079"/>
              <a:alphaOff val="0"/>
            </a:schemeClr>
          </a:effectRef>
          <a:fontRef idx="minor">
            <a:schemeClr val="lt1"/>
          </a:fontRef>
        </p:style>
        <p:txBody>
          <a:bodyPr spcFirstLastPara="0" vert="horz" wrap="square" lIns="120904" tIns="120904" rIns="120904" bIns="309569" numCol="1" spcCol="1270" anchor="t" anchorCtr="0">
            <a:noAutofit/>
          </a:bodyPr>
          <a:lstStyle/>
          <a:p>
            <a:pPr defTabSz="755650">
              <a:lnSpc>
                <a:spcPct val="90000"/>
              </a:lnSpc>
              <a:spcBef>
                <a:spcPct val="0"/>
              </a:spcBef>
              <a:spcAft>
                <a:spcPct val="3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1951</a:t>
            </a:r>
            <a:endParaRPr lang="zh-CN" altLang="en-US" sz="17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任意多边形 18"/>
          <p:cNvSpPr/>
          <p:nvPr/>
        </p:nvSpPr>
        <p:spPr>
          <a:xfrm>
            <a:off x="7490188" y="2093077"/>
            <a:ext cx="2278221" cy="804177"/>
          </a:xfrm>
          <a:custGeom>
            <a:avLst/>
            <a:gdLst>
              <a:gd name="connsiteX0" fmla="*/ 0 w 1342117"/>
              <a:gd name="connsiteY0" fmla="*/ 59852 h 598516"/>
              <a:gd name="connsiteX1" fmla="*/ 59852 w 1342117"/>
              <a:gd name="connsiteY1" fmla="*/ 0 h 598516"/>
              <a:gd name="connsiteX2" fmla="*/ 1282265 w 1342117"/>
              <a:gd name="connsiteY2" fmla="*/ 0 h 598516"/>
              <a:gd name="connsiteX3" fmla="*/ 1342117 w 1342117"/>
              <a:gd name="connsiteY3" fmla="*/ 59852 h 598516"/>
              <a:gd name="connsiteX4" fmla="*/ 1342117 w 1342117"/>
              <a:gd name="connsiteY4" fmla="*/ 538664 h 598516"/>
              <a:gd name="connsiteX5" fmla="*/ 1282265 w 1342117"/>
              <a:gd name="connsiteY5" fmla="*/ 598516 h 598516"/>
              <a:gd name="connsiteX6" fmla="*/ 59852 w 1342117"/>
              <a:gd name="connsiteY6" fmla="*/ 598516 h 598516"/>
              <a:gd name="connsiteX7" fmla="*/ 0 w 1342117"/>
              <a:gd name="connsiteY7" fmla="*/ 538664 h 598516"/>
              <a:gd name="connsiteX8" fmla="*/ 0 w 1342117"/>
              <a:gd name="connsiteY8" fmla="*/ 59852 h 59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117" h="598516">
                <a:moveTo>
                  <a:pt x="0" y="59852"/>
                </a:moveTo>
                <a:cubicBezTo>
                  <a:pt x="0" y="26797"/>
                  <a:pt x="26797" y="0"/>
                  <a:pt x="59852" y="0"/>
                </a:cubicBezTo>
                <a:lnTo>
                  <a:pt x="1282265" y="0"/>
                </a:lnTo>
                <a:cubicBezTo>
                  <a:pt x="1315320" y="0"/>
                  <a:pt x="1342117" y="26797"/>
                  <a:pt x="1342117" y="59852"/>
                </a:cubicBezTo>
                <a:lnTo>
                  <a:pt x="1342117" y="538664"/>
                </a:lnTo>
                <a:cubicBezTo>
                  <a:pt x="1342117" y="571719"/>
                  <a:pt x="1315320" y="598516"/>
                  <a:pt x="1282265" y="598516"/>
                </a:cubicBezTo>
                <a:lnTo>
                  <a:pt x="59852" y="598516"/>
                </a:lnTo>
                <a:cubicBezTo>
                  <a:pt x="26797" y="598516"/>
                  <a:pt x="0" y="571719"/>
                  <a:pt x="0" y="538664"/>
                </a:cubicBezTo>
                <a:lnTo>
                  <a:pt x="0" y="59852"/>
                </a:lnTo>
                <a:close/>
              </a:path>
            </a:pathLst>
          </a:custGeom>
        </p:spPr>
        <p:style>
          <a:lnRef idx="2">
            <a:schemeClr val="accent2">
              <a:hueOff val="-12635355"/>
              <a:satOff val="21297"/>
              <a:lumOff val="-2607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38434" tIns="138434" rIns="138434" bIns="138434" numCol="1" spcCol="1270" anchor="t" anchorCtr="0">
            <a:noAutofit/>
          </a:bodyPr>
          <a:lstStyle/>
          <a:p>
            <a:pPr marL="171450" lvl="1" indent="-171450" defTabSz="755650">
              <a:lnSpc>
                <a:spcPct val="90000"/>
              </a:lnSpc>
              <a:spcBef>
                <a:spcPct val="0"/>
              </a:spcBef>
              <a:spcAft>
                <a:spcPct val="15000"/>
              </a:spcAft>
              <a:buChar char="••"/>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Simpson</a:t>
            </a:r>
          </a:p>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Simpson’s paradox</a:t>
            </a:r>
            <a:endParaRPr lang="zh-CN" altLang="en-US" sz="17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59" name="组合 58"/>
          <p:cNvGrpSpPr/>
          <p:nvPr/>
        </p:nvGrpSpPr>
        <p:grpSpPr>
          <a:xfrm>
            <a:off x="3058104" y="2897254"/>
            <a:ext cx="6095998" cy="1469856"/>
            <a:chOff x="1174064" y="3140968"/>
            <a:chExt cx="6095998" cy="1469856"/>
          </a:xfrm>
        </p:grpSpPr>
        <p:sp>
          <p:nvSpPr>
            <p:cNvPr id="41" name="任意多边形 40"/>
            <p:cNvSpPr/>
            <p:nvPr/>
          </p:nvSpPr>
          <p:spPr>
            <a:xfrm>
              <a:off x="3936754" y="3140968"/>
              <a:ext cx="645948" cy="499977"/>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p:spPr>
          <p:style>
            <a:lnRef idx="3">
              <a:schemeClr val="lt1"/>
            </a:lnRef>
            <a:fillRef idx="1">
              <a:schemeClr val="accent1"/>
            </a:fillRef>
            <a:effectRef idx="1">
              <a:schemeClr val="accent1"/>
            </a:effectRef>
            <a:fontRef idx="minor">
              <a:schemeClr val="lt1"/>
            </a:fontRef>
          </p:style>
          <p:txBody>
            <a:bodyPr spcFirstLastPara="0" vert="horz" wrap="square" lIns="224028" tIns="45720" rIns="224028" bIns="241859" numCol="1" spcCol="1270" anchor="ctr" anchorCtr="0">
              <a:noAutofit/>
            </a:bodyPr>
            <a:lstStyle/>
            <a:p>
              <a:pPr algn="ctr" defTabSz="1600200">
                <a:lnSpc>
                  <a:spcPct val="90000"/>
                </a:lnSpc>
                <a:spcBef>
                  <a:spcPct val="0"/>
                </a:spcBef>
                <a:spcAft>
                  <a:spcPct val="35000"/>
                </a:spcAft>
              </a:pPr>
              <a:endParaRPr lang="zh-CN" altLang="en-US" sz="36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3" name="TextBox 42"/>
            <p:cNvSpPr txBox="1"/>
            <p:nvPr/>
          </p:nvSpPr>
          <p:spPr>
            <a:xfrm>
              <a:off x="1174064" y="3733581"/>
              <a:ext cx="6095998"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defTabSz="1066800">
                <a:lnSpc>
                  <a:spcPct val="90000"/>
                </a:lnSpc>
                <a:spcBef>
                  <a:spcPct val="0"/>
                </a:spcBef>
                <a:spcAft>
                  <a:spcPct val="35000"/>
                </a:spcAft>
              </a:pPr>
              <a:r>
                <a:rPr lang="en-US" altLang="zh-CN" sz="2400" dirty="0">
                  <a:solidFill>
                    <a:schemeClr val="dk1">
                      <a:hueOff val="0"/>
                      <a:satOff val="0"/>
                      <a:lumOff val="0"/>
                      <a:alphaOff val="0"/>
                    </a:schemeClr>
                  </a:solidFill>
                  <a:latin typeface="Arial Unicode MS" panose="020B0604020202020204" pitchFamily="34" charset="-122"/>
                  <a:ea typeface="Arial Unicode MS" panose="020B0604020202020204" pitchFamily="34" charset="-122"/>
                  <a:cs typeface="Arial Unicode MS" panose="020B0604020202020204" pitchFamily="34" charset="-122"/>
                </a:rPr>
                <a:t>R.A. Fisher</a:t>
              </a:r>
            </a:p>
            <a:p>
              <a:pPr algn="ctr" defTabSz="1066800">
                <a:lnSpc>
                  <a:spcPct val="90000"/>
                </a:lnSpc>
                <a:spcBef>
                  <a:spcPct val="0"/>
                </a:spcBef>
                <a:spcAft>
                  <a:spcPct val="35000"/>
                </a:spcAft>
              </a:pPr>
              <a:endParaRPr lang="en-US" altLang="zh-CN" sz="2000" dirty="0">
                <a:solidFill>
                  <a:schemeClr val="dk1">
                    <a:hueOff val="0"/>
                    <a:satOff val="0"/>
                    <a:lumOff val="0"/>
                    <a:alphaOff val="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2" name="任意多边形 31"/>
            <p:cNvSpPr/>
            <p:nvPr/>
          </p:nvSpPr>
          <p:spPr>
            <a:xfrm>
              <a:off x="4208634" y="4149080"/>
              <a:ext cx="3047999" cy="461744"/>
            </a:xfrm>
            <a:custGeom>
              <a:avLst/>
              <a:gdLst>
                <a:gd name="connsiteX0" fmla="*/ 0 w 3047999"/>
                <a:gd name="connsiteY0" fmla="*/ 0 h 461744"/>
                <a:gd name="connsiteX1" fmla="*/ 3047999 w 3047999"/>
                <a:gd name="connsiteY1" fmla="*/ 0 h 461744"/>
                <a:gd name="connsiteX2" fmla="*/ 3047999 w 3047999"/>
                <a:gd name="connsiteY2" fmla="*/ 461744 h 461744"/>
                <a:gd name="connsiteX3" fmla="*/ 0 w 3047999"/>
                <a:gd name="connsiteY3" fmla="*/ 461744 h 461744"/>
                <a:gd name="connsiteX4" fmla="*/ 0 w 3047999"/>
                <a:gd name="connsiteY4" fmla="*/ 0 h 46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99" h="461744">
                  <a:moveTo>
                    <a:pt x="0" y="0"/>
                  </a:moveTo>
                  <a:lnTo>
                    <a:pt x="3047999" y="0"/>
                  </a:lnTo>
                  <a:lnTo>
                    <a:pt x="3047999" y="461744"/>
                  </a:lnTo>
                  <a:lnTo>
                    <a:pt x="0" y="461744"/>
                  </a:lnTo>
                  <a:lnTo>
                    <a:pt x="0" y="0"/>
                  </a:lnTo>
                  <a:close/>
                </a:path>
              </a:pathLst>
            </a:custGeom>
          </p:spPr>
          <p:style>
            <a:lnRef idx="2">
              <a:schemeClr val="accent3">
                <a:tint val="40000"/>
                <a:alpha val="90000"/>
                <a:hueOff val="1394809"/>
                <a:satOff val="32140"/>
                <a:lumOff val="2773"/>
                <a:alphaOff val="0"/>
              </a:schemeClr>
            </a:lnRef>
            <a:fillRef idx="1">
              <a:schemeClr val="accent3">
                <a:tint val="40000"/>
                <a:alpha val="90000"/>
                <a:hueOff val="1394809"/>
                <a:satOff val="32140"/>
                <a:lumOff val="2773"/>
                <a:alphaOff val="0"/>
              </a:schemeClr>
            </a:fillRef>
            <a:effectRef idx="0">
              <a:schemeClr val="accent3">
                <a:tint val="40000"/>
                <a:alpha val="90000"/>
                <a:hueOff val="1394809"/>
                <a:satOff val="32140"/>
                <a:lumOff val="2773"/>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algn="ctr" defTabSz="1066800">
                <a:lnSpc>
                  <a:spcPct val="90000"/>
                </a:lnSpc>
                <a:spcBef>
                  <a:spcPct val="0"/>
                </a:spcBef>
                <a:spcAft>
                  <a:spcPct val="35000"/>
                </a:spcAft>
              </a:pP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Fisher Exact Test</a:t>
              </a: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1" name="任意多边形 30"/>
            <p:cNvSpPr/>
            <p:nvPr/>
          </p:nvSpPr>
          <p:spPr>
            <a:xfrm>
              <a:off x="1177743" y="4149080"/>
              <a:ext cx="3047999" cy="461744"/>
            </a:xfrm>
            <a:custGeom>
              <a:avLst/>
              <a:gdLst>
                <a:gd name="connsiteX0" fmla="*/ 0 w 3047999"/>
                <a:gd name="connsiteY0" fmla="*/ 0 h 461744"/>
                <a:gd name="connsiteX1" fmla="*/ 3047999 w 3047999"/>
                <a:gd name="connsiteY1" fmla="*/ 0 h 461744"/>
                <a:gd name="connsiteX2" fmla="*/ 3047999 w 3047999"/>
                <a:gd name="connsiteY2" fmla="*/ 461744 h 461744"/>
                <a:gd name="connsiteX3" fmla="*/ 0 w 3047999"/>
                <a:gd name="connsiteY3" fmla="*/ 461744 h 461744"/>
                <a:gd name="connsiteX4" fmla="*/ 0 w 3047999"/>
                <a:gd name="connsiteY4" fmla="*/ 0 h 461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99" h="461744">
                  <a:moveTo>
                    <a:pt x="0" y="0"/>
                  </a:moveTo>
                  <a:lnTo>
                    <a:pt x="3047999" y="0"/>
                  </a:lnTo>
                  <a:lnTo>
                    <a:pt x="3047999" y="461744"/>
                  </a:lnTo>
                  <a:lnTo>
                    <a:pt x="0" y="461744"/>
                  </a:lnTo>
                  <a:lnTo>
                    <a:pt x="0" y="0"/>
                  </a:lnTo>
                  <a:close/>
                </a:path>
              </a:pathLst>
            </a:custGeom>
          </p:spPr>
          <p:style>
            <a:lnRef idx="2">
              <a:schemeClr val="accent3">
                <a:tint val="40000"/>
                <a:alpha val="90000"/>
                <a:hueOff val="929873"/>
                <a:satOff val="21426"/>
                <a:lumOff val="1849"/>
                <a:alphaOff val="0"/>
              </a:schemeClr>
            </a:lnRef>
            <a:fillRef idx="1">
              <a:schemeClr val="accent3">
                <a:tint val="40000"/>
                <a:alpha val="90000"/>
                <a:hueOff val="929873"/>
                <a:satOff val="21426"/>
                <a:lumOff val="1849"/>
                <a:alphaOff val="0"/>
              </a:schemeClr>
            </a:fillRef>
            <a:effectRef idx="0">
              <a:schemeClr val="accent3">
                <a:tint val="40000"/>
                <a:alpha val="90000"/>
                <a:hueOff val="929873"/>
                <a:satOff val="21426"/>
                <a:lumOff val="1849"/>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algn="ctr" defTabSz="1066800">
                <a:lnSpc>
                  <a:spcPct val="90000"/>
                </a:lnSpc>
                <a:spcBef>
                  <a:spcPct val="0"/>
                </a:spcBef>
                <a:spcAft>
                  <a:spcPct val="35000"/>
                </a:spcAft>
              </a:pPr>
              <a:r>
                <a:rPr lang="en-US" altLang="zh-CN" sz="2400" dirty="0">
                  <a:latin typeface="Arial Unicode MS" panose="020B0604020202020204" pitchFamily="34" charset="-122"/>
                  <a:ea typeface="Arial Unicode MS" panose="020B0604020202020204" pitchFamily="34" charset="-122"/>
                  <a:cs typeface="Arial Unicode MS" panose="020B0604020202020204" pitchFamily="34" charset="-122"/>
                </a:rPr>
                <a:t>DF of I X J table</a:t>
              </a: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56" name="任意多边形 55"/>
          <p:cNvSpPr/>
          <p:nvPr/>
        </p:nvSpPr>
        <p:spPr>
          <a:xfrm>
            <a:off x="3061784" y="4500021"/>
            <a:ext cx="2030015" cy="1218009"/>
          </a:xfrm>
          <a:custGeom>
            <a:avLst/>
            <a:gdLst>
              <a:gd name="connsiteX0" fmla="*/ 0 w 2030015"/>
              <a:gd name="connsiteY0" fmla="*/ 0 h 1218009"/>
              <a:gd name="connsiteX1" fmla="*/ 2030015 w 2030015"/>
              <a:gd name="connsiteY1" fmla="*/ 0 h 1218009"/>
              <a:gd name="connsiteX2" fmla="*/ 2030015 w 2030015"/>
              <a:gd name="connsiteY2" fmla="*/ 1218009 h 1218009"/>
              <a:gd name="connsiteX3" fmla="*/ 0 w 2030015"/>
              <a:gd name="connsiteY3" fmla="*/ 1218009 h 1218009"/>
              <a:gd name="connsiteX4" fmla="*/ 0 w 2030015"/>
              <a:gd name="connsiteY4" fmla="*/ 0 h 12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15" h="1218009">
                <a:moveTo>
                  <a:pt x="0" y="0"/>
                </a:moveTo>
                <a:lnTo>
                  <a:pt x="2030015" y="0"/>
                </a:lnTo>
                <a:lnTo>
                  <a:pt x="2030015" y="1218009"/>
                </a:lnTo>
                <a:lnTo>
                  <a:pt x="0" y="1218009"/>
                </a:lnTo>
                <a:lnTo>
                  <a:pt x="0" y="0"/>
                </a:lnTo>
                <a:close/>
              </a:path>
            </a:pathLst>
          </a:custGeom>
        </p:spPr>
        <p:style>
          <a:lnRef idx="2">
            <a:schemeClr val="lt1">
              <a:hueOff val="0"/>
              <a:satOff val="0"/>
              <a:lumOff val="0"/>
              <a:alphaOff val="0"/>
            </a:schemeClr>
          </a:lnRef>
          <a:fillRef idx="1">
            <a:schemeClr val="accent2">
              <a:hueOff val="-6317677"/>
              <a:satOff val="10648"/>
              <a:lumOff val="-13040"/>
              <a:alphaOff val="0"/>
            </a:schemeClr>
          </a:fillRef>
          <a:effectRef idx="0">
            <a:schemeClr val="accent2">
              <a:hueOff val="-6317677"/>
              <a:satOff val="10648"/>
              <a:lumOff val="-13040"/>
              <a:alphaOff val="0"/>
            </a:schemeClr>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US" altLang="zh-CN" sz="2500" dirty="0">
                <a:latin typeface="Arial Unicode MS" panose="020B0604020202020204" pitchFamily="34" charset="-122"/>
                <a:ea typeface="Arial Unicode MS" panose="020B0604020202020204" pitchFamily="34" charset="-122"/>
                <a:cs typeface="Arial Unicode MS" panose="020B0604020202020204" pitchFamily="34" charset="-122"/>
              </a:rPr>
              <a:t>Logistic Model</a:t>
            </a:r>
            <a:endParaRPr lang="zh-CN" altLang="en-US" sz="25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7" name="任意多边形 56"/>
          <p:cNvSpPr/>
          <p:nvPr/>
        </p:nvSpPr>
        <p:spPr>
          <a:xfrm>
            <a:off x="7174504" y="4500021"/>
            <a:ext cx="2030015" cy="1218009"/>
          </a:xfrm>
          <a:custGeom>
            <a:avLst/>
            <a:gdLst>
              <a:gd name="connsiteX0" fmla="*/ 0 w 2030015"/>
              <a:gd name="connsiteY0" fmla="*/ 0 h 1218009"/>
              <a:gd name="connsiteX1" fmla="*/ 2030015 w 2030015"/>
              <a:gd name="connsiteY1" fmla="*/ 0 h 1218009"/>
              <a:gd name="connsiteX2" fmla="*/ 2030015 w 2030015"/>
              <a:gd name="connsiteY2" fmla="*/ 1218009 h 1218009"/>
              <a:gd name="connsiteX3" fmla="*/ 0 w 2030015"/>
              <a:gd name="connsiteY3" fmla="*/ 1218009 h 1218009"/>
              <a:gd name="connsiteX4" fmla="*/ 0 w 2030015"/>
              <a:gd name="connsiteY4" fmla="*/ 0 h 12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015" h="1218009">
                <a:moveTo>
                  <a:pt x="0" y="0"/>
                </a:moveTo>
                <a:lnTo>
                  <a:pt x="2030015" y="0"/>
                </a:lnTo>
                <a:lnTo>
                  <a:pt x="2030015" y="1218009"/>
                </a:lnTo>
                <a:lnTo>
                  <a:pt x="0" y="1218009"/>
                </a:lnTo>
                <a:lnTo>
                  <a:pt x="0" y="0"/>
                </a:lnTo>
                <a:close/>
              </a:path>
            </a:pathLst>
          </a:custGeom>
        </p:spPr>
        <p:style>
          <a:lnRef idx="2">
            <a:schemeClr val="lt1">
              <a:hueOff val="0"/>
              <a:satOff val="0"/>
              <a:lumOff val="0"/>
              <a:alphaOff val="0"/>
            </a:schemeClr>
          </a:lnRef>
          <a:fillRef idx="1">
            <a:schemeClr val="accent2">
              <a:hueOff val="-9476516"/>
              <a:satOff val="15973"/>
              <a:lumOff val="-19559"/>
              <a:alphaOff val="0"/>
            </a:schemeClr>
          </a:fillRef>
          <a:effectRef idx="0">
            <a:schemeClr val="accent2">
              <a:hueOff val="-9476516"/>
              <a:satOff val="15973"/>
              <a:lumOff val="-19559"/>
              <a:alphaOff val="0"/>
            </a:schemeClr>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US" altLang="zh-CN" sz="2500" dirty="0">
                <a:latin typeface="Arial Unicode MS" panose="020B0604020202020204" pitchFamily="34" charset="-122"/>
                <a:ea typeface="Arial Unicode MS" panose="020B0604020202020204" pitchFamily="34" charset="-122"/>
                <a:cs typeface="Arial Unicode MS" panose="020B0604020202020204" pitchFamily="34" charset="-122"/>
              </a:rPr>
              <a:t>Contingency Table</a:t>
            </a:r>
            <a:endParaRPr lang="zh-CN" altLang="en-US" sz="25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0" name="任意多边形 12"/>
          <p:cNvSpPr/>
          <p:nvPr/>
        </p:nvSpPr>
        <p:spPr>
          <a:xfrm>
            <a:off x="7461454" y="5508132"/>
            <a:ext cx="2162939" cy="1079720"/>
          </a:xfrm>
          <a:custGeom>
            <a:avLst/>
            <a:gdLst>
              <a:gd name="connsiteX0" fmla="*/ 0 w 1268200"/>
              <a:gd name="connsiteY0" fmla="*/ 66253 h 662526"/>
              <a:gd name="connsiteX1" fmla="*/ 66253 w 1268200"/>
              <a:gd name="connsiteY1" fmla="*/ 0 h 662526"/>
              <a:gd name="connsiteX2" fmla="*/ 1201947 w 1268200"/>
              <a:gd name="connsiteY2" fmla="*/ 0 h 662526"/>
              <a:gd name="connsiteX3" fmla="*/ 1268200 w 1268200"/>
              <a:gd name="connsiteY3" fmla="*/ 66253 h 662526"/>
              <a:gd name="connsiteX4" fmla="*/ 1268200 w 1268200"/>
              <a:gd name="connsiteY4" fmla="*/ 596273 h 662526"/>
              <a:gd name="connsiteX5" fmla="*/ 1201947 w 1268200"/>
              <a:gd name="connsiteY5" fmla="*/ 662526 h 662526"/>
              <a:gd name="connsiteX6" fmla="*/ 66253 w 1268200"/>
              <a:gd name="connsiteY6" fmla="*/ 662526 h 662526"/>
              <a:gd name="connsiteX7" fmla="*/ 0 w 1268200"/>
              <a:gd name="connsiteY7" fmla="*/ 596273 h 662526"/>
              <a:gd name="connsiteX8" fmla="*/ 0 w 1268200"/>
              <a:gd name="connsiteY8" fmla="*/ 66253 h 66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200" h="662526">
                <a:moveTo>
                  <a:pt x="0" y="66253"/>
                </a:moveTo>
                <a:cubicBezTo>
                  <a:pt x="0" y="29662"/>
                  <a:pt x="29662" y="0"/>
                  <a:pt x="66253" y="0"/>
                </a:cubicBezTo>
                <a:lnTo>
                  <a:pt x="1201947" y="0"/>
                </a:lnTo>
                <a:cubicBezTo>
                  <a:pt x="1238538" y="0"/>
                  <a:pt x="1268200" y="29662"/>
                  <a:pt x="1268200" y="66253"/>
                </a:cubicBezTo>
                <a:lnTo>
                  <a:pt x="1268200" y="596273"/>
                </a:lnTo>
                <a:cubicBezTo>
                  <a:pt x="1268200" y="632864"/>
                  <a:pt x="1238538" y="662526"/>
                  <a:pt x="1201947" y="662526"/>
                </a:cubicBezTo>
                <a:lnTo>
                  <a:pt x="66253" y="662526"/>
                </a:lnTo>
                <a:cubicBezTo>
                  <a:pt x="29662" y="662526"/>
                  <a:pt x="0" y="632864"/>
                  <a:pt x="0" y="596273"/>
                </a:cubicBezTo>
                <a:lnTo>
                  <a:pt x="0" y="66253"/>
                </a:lnTo>
                <a:close/>
              </a:path>
            </a:pathLst>
          </a:custGeom>
          <a:ln>
            <a:solidFill>
              <a:schemeClr val="accent4"/>
            </a:solidFill>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0309" tIns="140309" rIns="140309" bIns="140309" numCol="1" spcCol="1270" anchor="t" anchorCtr="0">
            <a:noAutofit/>
          </a:bodyPr>
          <a:lstStyle/>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William Cochran</a:t>
            </a:r>
          </a:p>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Nathan Mantel</a:t>
            </a:r>
          </a:p>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Leo Goodman …</a:t>
            </a:r>
          </a:p>
        </p:txBody>
      </p:sp>
      <p:sp>
        <p:nvSpPr>
          <p:cNvPr id="22" name="任意多边形 15"/>
          <p:cNvSpPr/>
          <p:nvPr/>
        </p:nvSpPr>
        <p:spPr>
          <a:xfrm>
            <a:off x="3202854" y="5508132"/>
            <a:ext cx="2677122" cy="1089220"/>
          </a:xfrm>
          <a:custGeom>
            <a:avLst/>
            <a:gdLst>
              <a:gd name="connsiteX0" fmla="*/ 0 w 1225415"/>
              <a:gd name="connsiteY0" fmla="*/ 69697 h 696974"/>
              <a:gd name="connsiteX1" fmla="*/ 69697 w 1225415"/>
              <a:gd name="connsiteY1" fmla="*/ 0 h 696974"/>
              <a:gd name="connsiteX2" fmla="*/ 1155718 w 1225415"/>
              <a:gd name="connsiteY2" fmla="*/ 0 h 696974"/>
              <a:gd name="connsiteX3" fmla="*/ 1225415 w 1225415"/>
              <a:gd name="connsiteY3" fmla="*/ 69697 h 696974"/>
              <a:gd name="connsiteX4" fmla="*/ 1225415 w 1225415"/>
              <a:gd name="connsiteY4" fmla="*/ 627277 h 696974"/>
              <a:gd name="connsiteX5" fmla="*/ 1155718 w 1225415"/>
              <a:gd name="connsiteY5" fmla="*/ 696974 h 696974"/>
              <a:gd name="connsiteX6" fmla="*/ 69697 w 1225415"/>
              <a:gd name="connsiteY6" fmla="*/ 696974 h 696974"/>
              <a:gd name="connsiteX7" fmla="*/ 0 w 1225415"/>
              <a:gd name="connsiteY7" fmla="*/ 627277 h 696974"/>
              <a:gd name="connsiteX8" fmla="*/ 0 w 1225415"/>
              <a:gd name="connsiteY8" fmla="*/ 69697 h 69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5415" h="696974">
                <a:moveTo>
                  <a:pt x="0" y="69697"/>
                </a:moveTo>
                <a:cubicBezTo>
                  <a:pt x="0" y="31204"/>
                  <a:pt x="31204" y="0"/>
                  <a:pt x="69697" y="0"/>
                </a:cubicBezTo>
                <a:lnTo>
                  <a:pt x="1155718" y="0"/>
                </a:lnTo>
                <a:cubicBezTo>
                  <a:pt x="1194211" y="0"/>
                  <a:pt x="1225415" y="31204"/>
                  <a:pt x="1225415" y="69697"/>
                </a:cubicBezTo>
                <a:lnTo>
                  <a:pt x="1225415" y="627277"/>
                </a:lnTo>
                <a:cubicBezTo>
                  <a:pt x="1225415" y="665770"/>
                  <a:pt x="1194211" y="696974"/>
                  <a:pt x="1155718" y="696974"/>
                </a:cubicBezTo>
                <a:lnTo>
                  <a:pt x="69697" y="696974"/>
                </a:lnTo>
                <a:cubicBezTo>
                  <a:pt x="31204" y="696974"/>
                  <a:pt x="0" y="665770"/>
                  <a:pt x="0" y="627277"/>
                </a:cubicBezTo>
                <a:lnTo>
                  <a:pt x="0" y="69697"/>
                </a:lnTo>
                <a:close/>
              </a:path>
            </a:pathLst>
          </a:custGeom>
        </p:spPr>
        <p:style>
          <a:lnRef idx="2">
            <a:schemeClr val="accent2">
              <a:hueOff val="-6317677"/>
              <a:satOff val="10648"/>
              <a:lumOff val="-1304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1318" tIns="141318" rIns="141318" bIns="141318" numCol="1" spcCol="1270" anchor="t" anchorCtr="0">
            <a:noAutofit/>
          </a:bodyPr>
          <a:lstStyle/>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Fisher and Frank Yates</a:t>
            </a:r>
          </a:p>
          <a:p>
            <a:pPr marL="0" lvl="1" defTabSz="755650">
              <a:lnSpc>
                <a:spcPct val="90000"/>
              </a:lnSpc>
              <a:spcBef>
                <a:spcPct val="0"/>
              </a:spcBef>
              <a:spcAft>
                <a:spcPct val="15000"/>
              </a:spcAft>
            </a:pP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Joseph </a:t>
            </a:r>
            <a:r>
              <a:rPr lang="en-US" altLang="zh-CN" sz="1700" dirty="0" err="1">
                <a:latin typeface="Arial Unicode MS" panose="020B0604020202020204" pitchFamily="34" charset="-122"/>
                <a:ea typeface="Arial Unicode MS" panose="020B0604020202020204" pitchFamily="34" charset="-122"/>
                <a:cs typeface="Arial Unicode MS" panose="020B0604020202020204" pitchFamily="34" charset="-122"/>
              </a:rPr>
              <a:t>Berkson</a:t>
            </a:r>
            <a:endPar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endParaRPr>
          </a:p>
          <a:p>
            <a:pPr marL="0" lvl="1" defTabSz="755650">
              <a:lnSpc>
                <a:spcPct val="90000"/>
              </a:lnSpc>
              <a:spcBef>
                <a:spcPct val="0"/>
              </a:spcBef>
              <a:spcAft>
                <a:spcPct val="15000"/>
              </a:spcAft>
            </a:pPr>
            <a:r>
              <a:rPr lang="en-US" altLang="zh-CN" sz="1700" dirty="0" err="1">
                <a:latin typeface="Arial Unicode MS" panose="020B0604020202020204" pitchFamily="34" charset="-122"/>
                <a:ea typeface="Arial Unicode MS" panose="020B0604020202020204" pitchFamily="34" charset="-122"/>
                <a:cs typeface="Arial Unicode MS" panose="020B0604020202020204" pitchFamily="34" charset="-122"/>
              </a:rPr>
              <a:t>McCullagh</a:t>
            </a:r>
            <a:r>
              <a:rPr lang="en-US" altLang="zh-CN" sz="1700" dirty="0">
                <a:latin typeface="Arial Unicode MS" panose="020B0604020202020204" pitchFamily="34" charset="-122"/>
                <a:ea typeface="Arial Unicode MS" panose="020B0604020202020204" pitchFamily="34" charset="-122"/>
                <a:cs typeface="Arial Unicode MS" panose="020B0604020202020204" pitchFamily="34" charset="-122"/>
              </a:rPr>
              <a:t> …</a:t>
            </a:r>
          </a:p>
          <a:p>
            <a:pPr marL="0" lvl="1" defTabSz="755650">
              <a:lnSpc>
                <a:spcPct val="90000"/>
              </a:lnSpc>
              <a:spcBef>
                <a:spcPct val="0"/>
              </a:spcBef>
              <a:spcAft>
                <a:spcPct val="15000"/>
              </a:spcAft>
            </a:pPr>
            <a:endParaRPr lang="zh-CN" altLang="en-US" sz="17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75670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1000"/>
                                        <p:tgtEl>
                                          <p:spTgt spid="19"/>
                                        </p:tgtEl>
                                      </p:cBhvr>
                                    </p:animEffect>
                                    <p:anim calcmode="lin" valueType="num">
                                      <p:cBhvr>
                                        <p:cTn id="47" dur="1000" fill="hold"/>
                                        <p:tgtEl>
                                          <p:spTgt spid="19"/>
                                        </p:tgtEl>
                                        <p:attrNameLst>
                                          <p:attrName>ppt_x</p:attrName>
                                        </p:attrNameLst>
                                      </p:cBhvr>
                                      <p:tavLst>
                                        <p:tav tm="0">
                                          <p:val>
                                            <p:strVal val="#ppt_x"/>
                                          </p:val>
                                        </p:tav>
                                        <p:tav tm="100000">
                                          <p:val>
                                            <p:strVal val="#ppt_x"/>
                                          </p:val>
                                        </p:tav>
                                      </p:tavLst>
                                    </p:anim>
                                    <p:anim calcmode="lin" valueType="num">
                                      <p:cBhvr>
                                        <p:cTn id="4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9"/>
                                        </p:tgtEl>
                                        <p:attrNameLst>
                                          <p:attrName>style.visibility</p:attrName>
                                        </p:attrNameLst>
                                      </p:cBhvr>
                                      <p:to>
                                        <p:strVal val="visible"/>
                                      </p:to>
                                    </p:set>
                                    <p:anim calcmode="lin" valueType="num">
                                      <p:cBhvr additive="base">
                                        <p:cTn id="53" dur="500" fill="hold"/>
                                        <p:tgtEl>
                                          <p:spTgt spid="59"/>
                                        </p:tgtEl>
                                        <p:attrNameLst>
                                          <p:attrName>ppt_x</p:attrName>
                                        </p:attrNameLst>
                                      </p:cBhvr>
                                      <p:tavLst>
                                        <p:tav tm="0">
                                          <p:val>
                                            <p:strVal val="#ppt_x"/>
                                          </p:val>
                                        </p:tav>
                                        <p:tav tm="100000">
                                          <p:val>
                                            <p:strVal val="#ppt_x"/>
                                          </p:val>
                                        </p:tav>
                                      </p:tavLst>
                                    </p:anim>
                                    <p:anim calcmode="lin" valueType="num">
                                      <p:cBhvr additive="base">
                                        <p:cTn id="5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42"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fill="hold"/>
                                        <p:tgtEl>
                                          <p:spTgt spid="57"/>
                                        </p:tgtEl>
                                        <p:attrNameLst>
                                          <p:attrName>ppt_x</p:attrName>
                                        </p:attrNameLst>
                                      </p:cBhvr>
                                      <p:tavLst>
                                        <p:tav tm="0">
                                          <p:val>
                                            <p:strVal val="#ppt_x"/>
                                          </p:val>
                                        </p:tav>
                                        <p:tav tm="100000">
                                          <p:val>
                                            <p:strVal val="#ppt_x"/>
                                          </p:val>
                                        </p:tav>
                                      </p:tavLst>
                                    </p:anim>
                                    <p:anim calcmode="lin" valueType="num">
                                      <p:cBhvr additive="base">
                                        <p:cTn id="72" dur="500" fill="hold"/>
                                        <p:tgtEl>
                                          <p:spTgt spid="57"/>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42"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anim calcmode="lin" valueType="num">
                                      <p:cBhvr>
                                        <p:cTn id="77" dur="1000" fill="hold"/>
                                        <p:tgtEl>
                                          <p:spTgt spid="20"/>
                                        </p:tgtEl>
                                        <p:attrNameLst>
                                          <p:attrName>ppt_x</p:attrName>
                                        </p:attrNameLst>
                                      </p:cBhvr>
                                      <p:tavLst>
                                        <p:tav tm="0">
                                          <p:val>
                                            <p:strVal val="#ppt_x"/>
                                          </p:val>
                                        </p:tav>
                                        <p:tav tm="100000">
                                          <p:val>
                                            <p:strVal val="#ppt_x"/>
                                          </p:val>
                                        </p:tav>
                                      </p:tavLst>
                                    </p:anim>
                                    <p:anim calcmode="lin" valueType="num">
                                      <p:cBhvr>
                                        <p:cTn id="7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56" grpId="0" animBg="1"/>
      <p:bldP spid="57" grpId="0" animBg="1"/>
      <p:bldP spid="20" grpId="0" animBg="1"/>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b="1" dirty="0">
                <a:latin typeface="Arial Unicode MS" panose="020B0604020202020204" pitchFamily="34" charset="-122"/>
                <a:ea typeface="Arial Unicode MS" panose="020B0604020202020204" pitchFamily="34" charset="-122"/>
                <a:cs typeface="Arial Unicode MS" panose="020B0604020202020204" pitchFamily="34" charset="-122"/>
              </a:rPr>
              <a:t>History of CDA</a:t>
            </a:r>
            <a:endParaRPr lang="zh-CN" altLang="en-US" sz="2800" dirty="0"/>
          </a:p>
        </p:txBody>
      </p:sp>
      <p:sp>
        <p:nvSpPr>
          <p:cNvPr id="9"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797" y="607332"/>
            <a:ext cx="3895725" cy="561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280" y="585216"/>
            <a:ext cx="3914775" cy="567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021" y="607332"/>
            <a:ext cx="4000500" cy="569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5786" y="636392"/>
            <a:ext cx="4019550" cy="566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10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Homework 1</a:t>
            </a:r>
            <a:endParaRPr lang="zh-CN" altLang="en-US" dirty="0"/>
          </a:p>
        </p:txBody>
      </p:sp>
      <p:sp>
        <p:nvSpPr>
          <p:cNvPr id="3" name="内容占位符 2"/>
          <p:cNvSpPr>
            <a:spLocks noGrp="1"/>
          </p:cNvSpPr>
          <p:nvPr>
            <p:ph idx="1"/>
          </p:nvPr>
        </p:nvSpPr>
        <p:spPr>
          <a:xfrm>
            <a:off x="1024128" y="1808248"/>
            <a:ext cx="7290055" cy="4464536"/>
          </a:xfrm>
        </p:spPr>
        <p:txBody>
          <a:bodyPr/>
          <a:lstStyle/>
          <a:p>
            <a:pPr marL="0" indent="0">
              <a:buSzPct val="100000"/>
              <a:buNone/>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 Read Preface, Chapter 11 and Chapter 1 carefully</a:t>
            </a:r>
          </a:p>
          <a:p>
            <a:pPr marL="0" indent="0">
              <a:buSzPct val="100000"/>
              <a:buNone/>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2. Problems in textbook 1.2, 1.4, 1.5, 1.6, 1.12.</a:t>
            </a:r>
          </a:p>
          <a:p>
            <a:pPr marL="0" indent="0">
              <a:buSzPct val="100000"/>
              <a:buNone/>
            </a:pP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pic>
        <p:nvPicPr>
          <p:cNvPr id="3074" name="Picture 2" descr="C:\Users\hp\Desktop\20150430061748129_slide.jpg"/>
          <p:cNvPicPr>
            <a:picLocks noChangeAspect="1" noChangeArrowheads="1"/>
          </p:cNvPicPr>
          <p:nvPr/>
        </p:nvPicPr>
        <p:blipFill rotWithShape="1">
          <a:blip r:embed="rId3">
            <a:extLst>
              <a:ext uri="{28A0092B-C50C-407E-A947-70E740481C1C}">
                <a14:useLocalDpi xmlns:a14="http://schemas.microsoft.com/office/drawing/2010/main" val="0"/>
              </a:ext>
            </a:extLst>
          </a:blip>
          <a:srcRect r="19487"/>
          <a:stretch/>
        </p:blipFill>
        <p:spPr bwMode="auto">
          <a:xfrm>
            <a:off x="3039848" y="2882761"/>
            <a:ext cx="5688632" cy="330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250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Syllabus</a:t>
            </a:r>
            <a:endPar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内容占位符 2"/>
          <p:cNvSpPr>
            <a:spLocks noGrp="1"/>
          </p:cNvSpPr>
          <p:nvPr>
            <p:ph idx="1"/>
          </p:nvPr>
        </p:nvSpPr>
        <p:spPr>
          <a:xfrm>
            <a:off x="1981200" y="1844824"/>
            <a:ext cx="7467600" cy="2044824"/>
          </a:xfrm>
          <a:solidFill>
            <a:schemeClr val="accent1">
              <a:lumMod val="20000"/>
              <a:lumOff val="80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lnSpcReduction="10000"/>
          </a:bodyPr>
          <a:lstStyle/>
          <a:p>
            <a:pPr marL="0" indent="0">
              <a:buNone/>
            </a:pP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Course Description</a:t>
            </a:r>
          </a:p>
          <a:p>
            <a:pPr lvl="1">
              <a:lnSpc>
                <a:spcPct val="150000"/>
              </a:lnSpc>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Categorical data, inference for contingency tables, generalized linear models, with emphasis on logistic regression and logit models</a:t>
            </a:r>
          </a:p>
          <a:p>
            <a:pPr lvl="1">
              <a:lnSpc>
                <a:spcPct val="150000"/>
              </a:lnSpc>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Does not require familiarity with advanced mathematics such as calculus or matrix algebra</a:t>
            </a:r>
          </a:p>
        </p:txBody>
      </p:sp>
      <p:sp>
        <p:nvSpPr>
          <p:cNvPr id="5" name="页脚占位符 4"/>
          <p:cNvSpPr>
            <a:spLocks noGrp="1"/>
          </p:cNvSpPr>
          <p:nvPr>
            <p:ph type="ftr" sz="quarter" idx="11"/>
          </p:nvPr>
        </p:nvSpPr>
        <p:spPr/>
        <p:txBody>
          <a:bodyPr/>
          <a:lstStyle/>
          <a:p>
            <a:r>
              <a:rPr lang="en-US" altLang="zh-CN"/>
              <a:t>Zhenghui Feng, SOE &amp; WISE, Xiamen U</a:t>
            </a:r>
            <a:endParaRPr lang="zh-CN" altLang="en-US"/>
          </a:p>
        </p:txBody>
      </p:sp>
      <p:sp>
        <p:nvSpPr>
          <p:cNvPr id="7" name="内容占位符 2"/>
          <p:cNvSpPr txBox="1">
            <a:spLocks/>
          </p:cNvSpPr>
          <p:nvPr/>
        </p:nvSpPr>
        <p:spPr>
          <a:xfrm>
            <a:off x="1991544" y="4027476"/>
            <a:ext cx="7467600" cy="2260848"/>
          </a:xfrm>
          <a:prstGeom prst="rect">
            <a:avLst/>
          </a:prstGeom>
          <a:solidFill>
            <a:schemeClr val="accent1">
              <a:lumMod val="20000"/>
              <a:lumOff val="80000"/>
            </a:schemeClr>
          </a:solidFill>
          <a:ln w="12700" cap="flat" cmpd="sng" algn="ctr">
            <a:solidFill>
              <a:schemeClr val="bg1"/>
            </a:solidFill>
            <a:prstDash val="solid"/>
          </a:ln>
        </p:spPr>
        <p:style>
          <a:lnRef idx="1">
            <a:schemeClr val="accent2"/>
          </a:lnRef>
          <a:fillRef idx="2">
            <a:schemeClr val="accent2"/>
          </a:fillRef>
          <a:effectRef idx="1">
            <a:schemeClr val="accent2"/>
          </a:effectRef>
          <a:fontRef idx="minor">
            <a:schemeClr val="dk1"/>
          </a:fontRef>
        </p:style>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dk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dk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dk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dk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dk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dk1"/>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dk1"/>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dk1"/>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dk1"/>
                </a:solidFill>
                <a:latin typeface="+mn-lt"/>
                <a:ea typeface="+mn-ea"/>
                <a:cs typeface="+mn-cs"/>
              </a:defRPr>
            </a:lvl9pPr>
          </a:lstStyle>
          <a:p>
            <a:pPr marL="0" indent="0">
              <a:buNone/>
            </a:pPr>
            <a:r>
              <a:rPr lang="en-US" altLang="zh-CN" sz="2000" b="1" dirty="0" err="1">
                <a:latin typeface="Arial Unicode MS" panose="020B0604020202020204" pitchFamily="34" charset="-122"/>
                <a:ea typeface="Arial Unicode MS" panose="020B0604020202020204" pitchFamily="34" charset="-122"/>
                <a:cs typeface="Arial Unicode MS" panose="020B0604020202020204" pitchFamily="34" charset="-122"/>
              </a:rPr>
              <a:t>Prerequisties</a:t>
            </a: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 </a:t>
            </a:r>
          </a:p>
          <a:p>
            <a:pPr>
              <a:buFont typeface="Wingdings" panose="05000000000000000000" pitchFamily="2" charset="2"/>
              <a:buChar char="ü"/>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Probability and Statistics</a:t>
            </a:r>
          </a:p>
          <a:p>
            <a:pPr>
              <a:buFont typeface="Wingdings" panose="05000000000000000000" pitchFamily="2" charset="2"/>
              <a:buChar char="ü"/>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Linear Model</a:t>
            </a:r>
          </a:p>
          <a:p>
            <a:pPr>
              <a:buFont typeface="Wingdings" panose="05000000000000000000" pitchFamily="2" charset="2"/>
              <a:buChar char="ü"/>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Estimation</a:t>
            </a:r>
          </a:p>
          <a:p>
            <a:pPr>
              <a:buFont typeface="Wingdings" panose="05000000000000000000" pitchFamily="2" charset="2"/>
              <a:buChar char="ü"/>
            </a:pP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Testing Theory</a:t>
            </a:r>
          </a:p>
        </p:txBody>
      </p:sp>
    </p:spTree>
    <p:extLst>
      <p:ext uri="{BB962C8B-B14F-4D97-AF65-F5344CB8AC3E}">
        <p14:creationId xmlns:p14="http://schemas.microsoft.com/office/powerpoint/2010/main" val="198484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additive="base">
                                        <p:cTn id="7" dur="500" fill="hold"/>
                                        <p:tgtEl>
                                          <p:spTgt spid="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anim calcmode="lin" valueType="num">
                                      <p:cBhvr additive="base">
                                        <p:cTn id="25" dur="500" fill="hold"/>
                                        <p:tgtEl>
                                          <p:spTgt spid="7">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7">
                                            <p:bg/>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additive="base">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
                                            <p:txEl>
                                              <p:pRg st="1" end="1"/>
                                            </p:txEl>
                                          </p:spTgt>
                                        </p:tgtEl>
                                        <p:attrNameLst>
                                          <p:attrName>style.visibility</p:attrName>
                                        </p:attrNameLst>
                                      </p:cBhvr>
                                      <p:to>
                                        <p:strVal val="visible"/>
                                      </p:to>
                                    </p:set>
                                    <p:anim calcmode="lin" valueType="num">
                                      <p:cBhvr additive="base">
                                        <p:cTn id="3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 calcmode="lin" valueType="num">
                                      <p:cBhvr additive="base">
                                        <p:cTn id="3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 calcmode="lin" valueType="num">
                                      <p:cBhvr additive="base">
                                        <p:cTn id="4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anim calcmode="lin" valueType="num">
                                      <p:cBhvr additive="base">
                                        <p:cTn id="4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7"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Syllabus</a:t>
            </a:r>
            <a:endPar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内容占位符 2"/>
          <p:cNvSpPr>
            <a:spLocks noGrp="1"/>
          </p:cNvSpPr>
          <p:nvPr>
            <p:ph idx="1"/>
          </p:nvPr>
        </p:nvSpPr>
        <p:spPr>
          <a:xfrm>
            <a:off x="1981200" y="3472408"/>
            <a:ext cx="7467600" cy="2764904"/>
          </a:xfrm>
          <a:solidFill>
            <a:schemeClr val="accent1">
              <a:lumMod val="20000"/>
              <a:lumOff val="80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pPr>
              <a:lnSpc>
                <a:spcPct val="150000"/>
              </a:lnSpc>
            </a:pP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Optional Textbooks: </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Analysis of Categorical Data.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Agresti</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A., New York: Wiley, 2002.</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Generalized Linear Models. 2</a:t>
            </a:r>
            <a:r>
              <a:rPr lang="en-US" altLang="zh-CN" baseline="30000" dirty="0">
                <a:latin typeface="Arial Unicode MS" panose="020B0604020202020204" pitchFamily="34" charset="-122"/>
                <a:ea typeface="Arial Unicode MS" panose="020B0604020202020204" pitchFamily="34" charset="-122"/>
                <a:cs typeface="Arial Unicode MS" panose="020B0604020202020204" pitchFamily="34" charset="-122"/>
              </a:rPr>
              <a:t>nd</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Ed.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McCullagh</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P. and </a:t>
            </a:r>
            <a:r>
              <a:rPr lang="en-US" altLang="zh-CN" dirty="0" err="1">
                <a:latin typeface="Arial Unicode MS" panose="020B0604020202020204" pitchFamily="34" charset="-122"/>
                <a:ea typeface="Arial Unicode MS" panose="020B0604020202020204" pitchFamily="34" charset="-122"/>
                <a:cs typeface="Arial Unicode MS" panose="020B0604020202020204" pitchFamily="34" charset="-122"/>
              </a:rPr>
              <a:t>Nelder</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 J., London: CRC Publishers, 1989.</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《属性数据分析引论（第二版）》张淑梅 王睿 曾莉 译， 高等教育出版社</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endParaRPr>
          </a:p>
          <a:p>
            <a:pPr lvl="1">
              <a:lnSpc>
                <a:spcPct val="150000"/>
              </a:lnSpc>
            </a:pP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《实用多元统计方法与</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SAS</a:t>
            </a:r>
            <a:r>
              <a:rPr lang="zh-CN" altLang="zh-CN" dirty="0">
                <a:latin typeface="Arial Unicode MS" panose="020B0604020202020204" pitchFamily="34" charset="-122"/>
                <a:ea typeface="Arial Unicode MS" panose="020B0604020202020204" pitchFamily="34" charset="-122"/>
                <a:cs typeface="Arial Unicode MS" panose="020B0604020202020204" pitchFamily="34" charset="-122"/>
              </a:rPr>
              <a:t>系统》高惠璇，北京大学出版社</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页脚占位符 5"/>
          <p:cNvSpPr>
            <a:spLocks noGrp="1"/>
          </p:cNvSpPr>
          <p:nvPr>
            <p:ph type="ftr" sz="quarter" idx="11"/>
          </p:nvPr>
        </p:nvSpPr>
        <p:spPr/>
        <p:txBody>
          <a:bodyPr/>
          <a:lstStyle/>
          <a:p>
            <a:r>
              <a:rPr lang="en-US" altLang="zh-CN" dirty="0" err="1"/>
              <a:t>Zhenghui</a:t>
            </a:r>
            <a:r>
              <a:rPr lang="en-US" altLang="zh-CN" dirty="0"/>
              <a:t> Feng, SOE &amp; WISE, Xiamen U</a:t>
            </a:r>
            <a:endParaRPr lang="zh-CN" altLang="en-US" dirty="0"/>
          </a:p>
        </p:txBody>
      </p:sp>
      <p:sp>
        <p:nvSpPr>
          <p:cNvPr id="4" name="内容占位符 2"/>
          <p:cNvSpPr txBox="1">
            <a:spLocks/>
          </p:cNvSpPr>
          <p:nvPr/>
        </p:nvSpPr>
        <p:spPr>
          <a:xfrm>
            <a:off x="1991544" y="1844824"/>
            <a:ext cx="7467600" cy="1440160"/>
          </a:xfrm>
          <a:prstGeom prst="rect">
            <a:avLst/>
          </a:prstGeom>
          <a:solidFill>
            <a:schemeClr val="accent1">
              <a:lumMod val="20000"/>
              <a:lumOff val="80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vert="horz">
            <a:no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dk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dk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dk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dk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dk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dk1"/>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dk1"/>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dk1"/>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dk1"/>
                </a:solidFill>
                <a:latin typeface="+mn-lt"/>
                <a:ea typeface="+mn-ea"/>
                <a:cs typeface="+mn-cs"/>
              </a:defRPr>
            </a:lvl9pPr>
          </a:lstStyle>
          <a:p>
            <a:pPr marL="0" indent="0">
              <a:lnSpc>
                <a:spcPct val="150000"/>
              </a:lnSpc>
              <a:buNone/>
            </a:pPr>
            <a:r>
              <a:rPr lang="en-US" altLang="zh-CN" sz="1800" b="1" dirty="0">
                <a:latin typeface="Arial Unicode MS" panose="020B0604020202020204" pitchFamily="34" charset="-122"/>
                <a:ea typeface="Arial Unicode MS" panose="020B0604020202020204" pitchFamily="34" charset="-122"/>
                <a:cs typeface="Arial Unicode MS" panose="020B0604020202020204" pitchFamily="34" charset="-122"/>
              </a:rPr>
              <a:t>Required Textbooks </a:t>
            </a:r>
          </a:p>
          <a:p>
            <a:pPr marL="0" indent="0">
              <a:lnSpc>
                <a:spcPct val="150000"/>
              </a:lnSpc>
              <a:buNone/>
            </a:pPr>
            <a:r>
              <a:rPr lang="en-US" altLang="zh-CN" sz="1600" dirty="0">
                <a:latin typeface="Arial Unicode MS" pitchFamily="34" charset="-122"/>
                <a:ea typeface="Arial Unicode MS" pitchFamily="34" charset="-122"/>
                <a:cs typeface="Arial Unicode MS" pitchFamily="34" charset="-122"/>
              </a:rPr>
              <a:t>An Introduction to Categorical Data Analysis. </a:t>
            </a:r>
          </a:p>
          <a:p>
            <a:pPr marL="0" indent="0">
              <a:lnSpc>
                <a:spcPct val="150000"/>
              </a:lnSpc>
              <a:buNone/>
            </a:pPr>
            <a:r>
              <a:rPr lang="en-US" altLang="zh-CN" sz="1600" dirty="0">
                <a:latin typeface="Arial Unicode MS" pitchFamily="34" charset="-122"/>
                <a:ea typeface="Arial Unicode MS" pitchFamily="34" charset="-122"/>
                <a:cs typeface="Arial Unicode MS" pitchFamily="34" charset="-122"/>
              </a:rPr>
              <a:t>Second Edition. Alan </a:t>
            </a:r>
            <a:r>
              <a:rPr lang="en-US" altLang="zh-CN" sz="1600" dirty="0" err="1">
                <a:latin typeface="Arial Unicode MS" pitchFamily="34" charset="-122"/>
                <a:ea typeface="Arial Unicode MS" pitchFamily="34" charset="-122"/>
                <a:cs typeface="Arial Unicode MS" pitchFamily="34" charset="-122"/>
              </a:rPr>
              <a:t>Agresti</a:t>
            </a:r>
            <a:r>
              <a:rPr lang="en-US" altLang="zh-CN" sz="1600" dirty="0">
                <a:latin typeface="Arial Unicode MS" pitchFamily="34" charset="-122"/>
                <a:ea typeface="Arial Unicode MS" pitchFamily="34" charset="-122"/>
                <a:cs typeface="Arial Unicode MS" pitchFamily="34" charset="-122"/>
              </a:rPr>
              <a:t> (2007). John Wiley &amp; Sons.</a:t>
            </a:r>
            <a:endParaRPr lang="zh-CN" altLang="zh-CN" sz="1600" dirty="0">
              <a:latin typeface="Arial Unicode MS" pitchFamily="34" charset="-122"/>
              <a:ea typeface="Arial Unicode MS" pitchFamily="34" charset="-122"/>
              <a:cs typeface="Arial Unicode MS"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760" y="908721"/>
            <a:ext cx="2971800" cy="4752975"/>
          </a:xfrm>
          <a:prstGeom prst="rect">
            <a:avLst/>
          </a:prstGeom>
        </p:spPr>
      </p:pic>
    </p:spTree>
    <p:extLst>
      <p:ext uri="{BB962C8B-B14F-4D97-AF65-F5344CB8AC3E}">
        <p14:creationId xmlns:p14="http://schemas.microsoft.com/office/powerpoint/2010/main" val="24771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bg/>
                                          </p:spTgt>
                                        </p:tgtEl>
                                        <p:attrNameLst>
                                          <p:attrName>style.visibility</p:attrName>
                                        </p:attrNameLst>
                                      </p:cBhvr>
                                      <p:to>
                                        <p:strVal val="visible"/>
                                      </p:to>
                                    </p:set>
                                    <p:anim calcmode="lin" valueType="num">
                                      <p:cBhvr additive="base">
                                        <p:cTn id="24" dur="500" fill="hold"/>
                                        <p:tgtEl>
                                          <p:spTgt spid="3">
                                            <p:bg/>
                                          </p:spTgt>
                                        </p:tgtEl>
                                        <p:attrNameLst>
                                          <p:attrName>ppt_x</p:attrName>
                                        </p:attrNameLst>
                                      </p:cBhvr>
                                      <p:tavLst>
                                        <p:tav tm="0">
                                          <p:val>
                                            <p:strVal val="#ppt_x"/>
                                          </p:val>
                                        </p:tav>
                                        <p:tav tm="100000">
                                          <p:val>
                                            <p:strVal val="#ppt_x"/>
                                          </p:val>
                                        </p:tav>
                                      </p:tavLst>
                                    </p:anim>
                                    <p:anim calcmode="lin" valueType="num">
                                      <p:cBhvr additive="base">
                                        <p:cTn id="25" dur="500" fill="hold"/>
                                        <p:tgtEl>
                                          <p:spTgt spid="3">
                                            <p:bg/>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 calcmode="lin" valueType="num">
                                      <p:cBhvr additive="base">
                                        <p:cTn id="2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 calcmode="lin" valueType="num">
                                      <p:cBhvr additive="base">
                                        <p:cTn id="3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additive="base">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pic>
        <p:nvPicPr>
          <p:cNvPr id="5" name="Picture 2" descr="D:\Becky\WISE\Fifth year\CDA 2016-2017\课程基本信息\Li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890" y="188640"/>
            <a:ext cx="9097069" cy="410445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Becky\WISE\Fifth year\CDA 2016-2017\课程基本信息\lib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639" y="1124745"/>
            <a:ext cx="8856984" cy="494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4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hlinkClick r:id="rId2" action="ppaction://hlinkfile"/>
              </a:rPr>
              <a:t>Syllabus</a:t>
            </a:r>
            <a:endParaRPr lang="zh-CN" altLang="en-US" dirty="0"/>
          </a:p>
        </p:txBody>
      </p:sp>
      <p:sp>
        <p:nvSpPr>
          <p:cNvPr id="3" name="Content Placeholder 2"/>
          <p:cNvSpPr>
            <a:spLocks noGrp="1"/>
          </p:cNvSpPr>
          <p:nvPr>
            <p:ph idx="1"/>
          </p:nvPr>
        </p:nvSpPr>
        <p:spPr>
          <a:xfrm>
            <a:off x="2292096" y="2060848"/>
            <a:ext cx="7239000" cy="3960440"/>
          </a:xfrm>
        </p:spPr>
        <p:txBody>
          <a:bodyPr>
            <a:normAutofit/>
          </a:bodyPr>
          <a:lstStyle/>
          <a:p>
            <a:r>
              <a:rPr lang="en-US" altLang="zh-CN" b="1" dirty="0"/>
              <a:t>Grade Policy</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
        <p:nvSpPr>
          <p:cNvPr id="5" name="页脚占位符 6"/>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graphicFrame>
        <p:nvGraphicFramePr>
          <p:cNvPr id="4" name="表格 3">
            <a:extLst>
              <a:ext uri="{FF2B5EF4-FFF2-40B4-BE49-F238E27FC236}">
                <a16:creationId xmlns:a16="http://schemas.microsoft.com/office/drawing/2014/main" xmlns="" id="{DFAE6563-56BA-4A95-A268-CFA9F52FC454}"/>
              </a:ext>
            </a:extLst>
          </p:cNvPr>
          <p:cNvGraphicFramePr>
            <a:graphicFrameLocks noGrp="1"/>
          </p:cNvGraphicFramePr>
          <p:nvPr/>
        </p:nvGraphicFramePr>
        <p:xfrm>
          <a:off x="2783632" y="2780929"/>
          <a:ext cx="5965398" cy="2692785"/>
        </p:xfrm>
        <a:graphic>
          <a:graphicData uri="http://schemas.openxmlformats.org/drawingml/2006/table">
            <a:tbl>
              <a:tblPr firstCol="1" bandRow="1">
                <a:tableStyleId>{5C22544A-7EE6-4342-B048-85BDC9FD1C3A}</a:tableStyleId>
              </a:tblPr>
              <a:tblGrid>
                <a:gridCol w="2982699">
                  <a:extLst>
                    <a:ext uri="{9D8B030D-6E8A-4147-A177-3AD203B41FA5}">
                      <a16:colId xmlns:a16="http://schemas.microsoft.com/office/drawing/2014/main" xmlns="" val="3522269627"/>
                    </a:ext>
                  </a:extLst>
                </a:gridCol>
                <a:gridCol w="2982699">
                  <a:extLst>
                    <a:ext uri="{9D8B030D-6E8A-4147-A177-3AD203B41FA5}">
                      <a16:colId xmlns:a16="http://schemas.microsoft.com/office/drawing/2014/main" xmlns="" val="2781548378"/>
                    </a:ext>
                  </a:extLst>
                </a:gridCol>
              </a:tblGrid>
              <a:tr h="538557">
                <a:tc>
                  <a:txBody>
                    <a:bodyPr/>
                    <a:lstStyle/>
                    <a:p>
                      <a:pPr algn="l">
                        <a:lnSpc>
                          <a:spcPct val="150000"/>
                        </a:lnSpc>
                      </a:pPr>
                      <a:r>
                        <a:rPr lang="en-US" sz="2000" kern="100" dirty="0">
                          <a:effectLst/>
                        </a:rPr>
                        <a:t>Attendance and Practice</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b="0" kern="100" dirty="0">
                          <a:effectLst/>
                        </a:rPr>
                        <a:t>10%</a:t>
                      </a:r>
                      <a:endParaRPr lang="zh-CN" sz="20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362414297"/>
                  </a:ext>
                </a:extLst>
              </a:tr>
              <a:tr h="538557">
                <a:tc>
                  <a:txBody>
                    <a:bodyPr/>
                    <a:lstStyle/>
                    <a:p>
                      <a:pPr algn="l">
                        <a:lnSpc>
                          <a:spcPct val="150000"/>
                        </a:lnSpc>
                      </a:pPr>
                      <a:r>
                        <a:rPr lang="en-US" sz="2000" kern="100" dirty="0">
                          <a:effectLst/>
                        </a:rPr>
                        <a:t>Homework</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b="0" kern="100" dirty="0">
                          <a:effectLst/>
                        </a:rPr>
                        <a:t>10%</a:t>
                      </a:r>
                      <a:endParaRPr lang="zh-CN" sz="20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271085974"/>
                  </a:ext>
                </a:extLst>
              </a:tr>
              <a:tr h="538557">
                <a:tc>
                  <a:txBody>
                    <a:bodyPr/>
                    <a:lstStyle/>
                    <a:p>
                      <a:pPr algn="l">
                        <a:lnSpc>
                          <a:spcPct val="150000"/>
                        </a:lnSpc>
                      </a:pPr>
                      <a:r>
                        <a:rPr lang="en-US" sz="2000" kern="100" dirty="0">
                          <a:effectLst/>
                        </a:rPr>
                        <a:t>Midterm Exam</a:t>
                      </a:r>
                      <a:endParaRPr 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algn="ctr">
                        <a:lnSpc>
                          <a:spcPct val="150000"/>
                        </a:lnSpc>
                      </a:pPr>
                      <a:r>
                        <a:rPr lang="en-US" sz="2000" b="0" kern="100" dirty="0">
                          <a:effectLst/>
                        </a:rPr>
                        <a:t>25%</a:t>
                      </a:r>
                      <a:endParaRPr lang="zh-CN" sz="20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293140753"/>
                  </a:ext>
                </a:extLst>
              </a:tr>
              <a:tr h="538557">
                <a:tc>
                  <a:txBody>
                    <a:bodyPr/>
                    <a:lstStyle/>
                    <a:p>
                      <a:pPr algn="l">
                        <a:lnSpc>
                          <a:spcPct val="150000"/>
                        </a:lnSpc>
                      </a:pPr>
                      <a:r>
                        <a:rPr lang="en-US" altLang="zh-CN" sz="2000" b="1" kern="100" dirty="0">
                          <a:solidFill>
                            <a:schemeClr val="lt1"/>
                          </a:solidFill>
                          <a:effectLst/>
                          <a:latin typeface="+mn-lt"/>
                          <a:ea typeface="+mn-ea"/>
                          <a:cs typeface="+mn-cs"/>
                        </a:rPr>
                        <a:t>Project</a:t>
                      </a:r>
                      <a:endParaRPr lang="zh-CN" altLang="en-US" sz="2000" b="1" kern="100" dirty="0">
                        <a:solidFill>
                          <a:schemeClr val="lt1"/>
                        </a:solidFill>
                        <a:effectLst/>
                        <a:latin typeface="+mn-lt"/>
                        <a:ea typeface="+mn-ea"/>
                        <a:cs typeface="+mn-cs"/>
                      </a:endParaRPr>
                    </a:p>
                  </a:txBody>
                  <a:tcPr marL="68580" marR="68580" marT="0" marB="0"/>
                </a:tc>
                <a:tc>
                  <a:txBody>
                    <a:bodyPr/>
                    <a:lstStyle/>
                    <a:p>
                      <a:pPr algn="ctr">
                        <a:lnSpc>
                          <a:spcPct val="150000"/>
                        </a:lnSpc>
                      </a:pPr>
                      <a:r>
                        <a:rPr lang="en-US" sz="2000" b="0" kern="100" dirty="0">
                          <a:effectLst/>
                        </a:rPr>
                        <a:t>30%</a:t>
                      </a:r>
                      <a:endParaRPr lang="zh-CN" sz="20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120167171"/>
                  </a:ext>
                </a:extLst>
              </a:tr>
              <a:tr h="53855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kern="100" dirty="0">
                          <a:effectLst/>
                        </a:rPr>
                        <a:t>Final Exam</a:t>
                      </a:r>
                      <a:endPar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a:txBody>
                    <a:bodyPr/>
                    <a:lstStyle/>
                    <a:p>
                      <a:pPr marL="0" algn="ctr" defTabSz="914400" rtl="0" eaLnBrk="1" latinLnBrk="0" hangingPunct="1">
                        <a:lnSpc>
                          <a:spcPct val="150000"/>
                        </a:lnSpc>
                      </a:pPr>
                      <a:r>
                        <a:rPr lang="en-US" altLang="zh-CN" sz="2000" b="0" kern="100" dirty="0">
                          <a:solidFill>
                            <a:schemeClr val="dk1"/>
                          </a:solidFill>
                          <a:effectLst/>
                          <a:latin typeface="+mn-lt"/>
                          <a:ea typeface="+mn-ea"/>
                          <a:cs typeface="+mn-cs"/>
                        </a:rPr>
                        <a:t>25%</a:t>
                      </a:r>
                      <a:endParaRPr lang="zh-CN" altLang="en-US" sz="2000" b="0" kern="1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xmlns="" val="204246691"/>
                  </a:ext>
                </a:extLst>
              </a:tr>
            </a:tbl>
          </a:graphicData>
        </a:graphic>
      </p:graphicFrame>
    </p:spTree>
    <p:extLst>
      <p:ext uri="{BB962C8B-B14F-4D97-AF65-F5344CB8AC3E}">
        <p14:creationId xmlns:p14="http://schemas.microsoft.com/office/powerpoint/2010/main" val="207887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7C8065-00FA-418C-ACA4-C3D4EC833F26}"/>
              </a:ext>
            </a:extLst>
          </p:cNvPr>
          <p:cNvSpPr>
            <a:spLocks noGrp="1"/>
          </p:cNvSpPr>
          <p:nvPr>
            <p:ph type="title"/>
          </p:nvPr>
        </p:nvSpPr>
        <p:spPr/>
        <p:txBody>
          <a:bodyPr>
            <a:norm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hlinkClick r:id="rId2" action="ppaction://hlinkfile"/>
              </a:rPr>
              <a:t>Syllabus</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内容占位符 2">
            <a:extLst>
              <a:ext uri="{FF2B5EF4-FFF2-40B4-BE49-F238E27FC236}">
                <a16:creationId xmlns:a16="http://schemas.microsoft.com/office/drawing/2014/main" xmlns="" id="{D68B3593-45FB-4A71-BDB9-D0FE9439887D}"/>
              </a:ext>
            </a:extLst>
          </p:cNvPr>
          <p:cNvSpPr>
            <a:spLocks noGrp="1"/>
          </p:cNvSpPr>
          <p:nvPr>
            <p:ph idx="1"/>
          </p:nvPr>
        </p:nvSpPr>
        <p:spPr/>
        <p:txBody>
          <a:bodyPr>
            <a:normAutofit/>
          </a:bodyPr>
          <a:lstStyle/>
          <a:p>
            <a:r>
              <a:rPr lang="en-US" altLang="zh-CN" sz="2400" dirty="0"/>
              <a:t>TA</a:t>
            </a:r>
            <a:r>
              <a:rPr lang="en-US" altLang="zh-CN" sz="2400" dirty="0" smtClean="0"/>
              <a:t>:</a:t>
            </a:r>
          </a:p>
          <a:p>
            <a:endParaRPr lang="en-US" altLang="zh-CN" sz="2400" dirty="0">
              <a:ea typeface="Times New Roman" panose="02020603050405020304" pitchFamily="18" charset="0"/>
            </a:endParaRP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Course QQ group </a:t>
            </a:r>
            <a:endParaRPr lang="en-US" altLang="zh-CN" sz="800" dirty="0"/>
          </a:p>
          <a:p>
            <a:r>
              <a:rPr lang="en-US" altLang="zh-CN" sz="2400" dirty="0">
                <a:ea typeface="Times New Roman" panose="02020603050405020304" pitchFamily="18" charset="0"/>
              </a:rPr>
              <a:t> </a:t>
            </a:r>
            <a:endParaRPr lang="zh-CN" altLang="en-US" sz="2400" dirty="0"/>
          </a:p>
        </p:txBody>
      </p:sp>
      <p:sp>
        <p:nvSpPr>
          <p:cNvPr id="11" name="页脚占位符 6">
            <a:extLst>
              <a:ext uri="{FF2B5EF4-FFF2-40B4-BE49-F238E27FC236}">
                <a16:creationId xmlns:a16="http://schemas.microsoft.com/office/drawing/2014/main" xmlns="" id="{E35CF52F-214B-41FD-8A85-A6D7B70D35A1}"/>
              </a:ext>
            </a:extLst>
          </p:cNvPr>
          <p:cNvSpPr>
            <a:spLocks noGrp="1"/>
          </p:cNvSpPr>
          <p:nvPr>
            <p:ph type="ftr" sz="quarter" idx="11"/>
          </p:nvPr>
        </p:nvSpPr>
        <p:spPr>
          <a:xfrm>
            <a:off x="5156200" y="6470704"/>
            <a:ext cx="4426094" cy="274320"/>
          </a:xfrm>
        </p:spPr>
        <p:txBody>
          <a:bodyPr/>
          <a:lstStyle/>
          <a:p>
            <a:r>
              <a:rPr lang="en-US" altLang="zh-CN" dirty="0" err="1"/>
              <a:t>Zhenghui</a:t>
            </a:r>
            <a:r>
              <a:rPr lang="en-US" altLang="zh-CN" dirty="0"/>
              <a:t> Feng, SOE &amp; WISE, Xiamen U</a:t>
            </a:r>
            <a:endParaRPr lang="zh-CN" altLang="en-US" dirty="0"/>
          </a:p>
        </p:txBody>
      </p:sp>
      <p:sp>
        <p:nvSpPr>
          <p:cNvPr id="7" name="Rectangle 3">
            <a:extLst>
              <a:ext uri="{FF2B5EF4-FFF2-40B4-BE49-F238E27FC236}">
                <a16:creationId xmlns:a16="http://schemas.microsoft.com/office/drawing/2014/main" xmlns="" id="{73A66B44-0271-45FC-A7A6-675812D9CC6A}"/>
              </a:ext>
            </a:extLst>
          </p:cNvPr>
          <p:cNvSpPr>
            <a:spLocks noChangeArrowheads="1"/>
          </p:cNvSpPr>
          <p:nvPr/>
        </p:nvSpPr>
        <p:spPr bwMode="auto">
          <a:xfrm>
            <a:off x="1524001" y="13488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849891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TotalTime>
  <Words>1663</Words>
  <Application>Microsoft Office PowerPoint</Application>
  <PresentationFormat>宽屏</PresentationFormat>
  <Paragraphs>277</Paragraphs>
  <Slides>43</Slides>
  <Notes>2</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43</vt:i4>
      </vt:variant>
    </vt:vector>
  </HeadingPairs>
  <TitlesOfParts>
    <vt:vector size="55" baseType="lpstr">
      <vt:lpstr>Arial Unicode MS</vt:lpstr>
      <vt:lpstr>等线</vt:lpstr>
      <vt:lpstr>华文仿宋</vt:lpstr>
      <vt:lpstr>宋体</vt:lpstr>
      <vt:lpstr>Arial</vt:lpstr>
      <vt:lpstr>Times New Roman</vt:lpstr>
      <vt:lpstr>Tw Cen MT</vt:lpstr>
      <vt:lpstr>Tw Cen MT Condensed</vt:lpstr>
      <vt:lpstr>Wingdings</vt:lpstr>
      <vt:lpstr>Wingdings 3</vt:lpstr>
      <vt:lpstr>积分</vt:lpstr>
      <vt:lpstr>Equation</vt:lpstr>
      <vt:lpstr>Categorical Data Analysis</vt:lpstr>
      <vt:lpstr>PowerPoint 演示文稿</vt:lpstr>
      <vt:lpstr>Contact Me</vt:lpstr>
      <vt:lpstr>Useful Links</vt:lpstr>
      <vt:lpstr>Syllabus</vt:lpstr>
      <vt:lpstr>Syllabus</vt:lpstr>
      <vt:lpstr>PowerPoint 演示文稿</vt:lpstr>
      <vt:lpstr>Syllabus</vt:lpstr>
      <vt:lpstr>Syllabus</vt:lpstr>
      <vt:lpstr>Syllabus</vt:lpstr>
      <vt:lpstr>Chapter 1  Introduction</vt:lpstr>
      <vt:lpstr>Categorical Data Analysis (CDA)</vt:lpstr>
      <vt:lpstr>PowerPoint 演示文稿</vt:lpstr>
      <vt:lpstr>PowerPoint 演示文稿</vt:lpstr>
      <vt:lpstr>PowerPoint 演示文稿</vt:lpstr>
      <vt:lpstr>PowerPoint 演示文稿</vt:lpstr>
      <vt:lpstr>Example: Fisher’s Tea Taster</vt:lpstr>
      <vt:lpstr>Example: Aspirin and Heart Attacks</vt:lpstr>
      <vt:lpstr>Example: Aspirin and Heart Attacks</vt:lpstr>
      <vt:lpstr>Example: Female Horseshoe Crabs and their Satellites</vt:lpstr>
      <vt:lpstr>PowerPoint 演示文稿</vt:lpstr>
      <vt:lpstr>PowerPoint 演示文稿</vt:lpstr>
      <vt:lpstr>Example: Coffee brand market share</vt:lpstr>
      <vt:lpstr>PowerPoint 演示文稿</vt:lpstr>
      <vt:lpstr>Example: Analyzing rater agreement</vt:lpstr>
      <vt:lpstr>PowerPoint 演示文稿</vt:lpstr>
      <vt:lpstr>Categorical Data Analysis (CDA)</vt:lpstr>
      <vt:lpstr>Categorical Data</vt:lpstr>
      <vt:lpstr>Categorical data</vt:lpstr>
      <vt:lpstr>PowerPoint 演示文稿</vt:lpstr>
      <vt:lpstr>Why do we need CDA? </vt:lpstr>
      <vt:lpstr>Why?</vt:lpstr>
      <vt:lpstr>Any other methods?</vt:lpstr>
      <vt:lpstr>Logistic regression</vt:lpstr>
      <vt:lpstr>Generalized linear model(GLM)</vt:lpstr>
      <vt:lpstr>PowerPoint 演示文稿</vt:lpstr>
      <vt:lpstr>PowerPoint 演示文稿</vt:lpstr>
      <vt:lpstr>How to Describe Categorical Data</vt:lpstr>
      <vt:lpstr>Methods</vt:lpstr>
      <vt:lpstr>Reading List</vt:lpstr>
      <vt:lpstr>History of CDA</vt:lpstr>
      <vt:lpstr>History of CDA</vt:lpstr>
      <vt:lpstr>Homework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Categorical Data Analysis</dc:title>
  <dc:creator>Feng Zhenghui, Becky</dc:creator>
  <cp:lastModifiedBy>陈方舟</cp:lastModifiedBy>
  <cp:revision>4</cp:revision>
  <dcterms:created xsi:type="dcterms:W3CDTF">2020-09-13T08:06:28Z</dcterms:created>
  <dcterms:modified xsi:type="dcterms:W3CDTF">2020-11-27T04:38:52Z</dcterms:modified>
</cp:coreProperties>
</file>